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2" r:id="rId1"/>
  </p:sldMasterIdLst>
  <p:notesMasterIdLst>
    <p:notesMasterId r:id="rId103"/>
  </p:notesMasterIdLst>
  <p:handoutMasterIdLst>
    <p:handoutMasterId r:id="rId104"/>
  </p:handoutMasterIdLst>
  <p:sldIdLst>
    <p:sldId id="1326" r:id="rId2"/>
    <p:sldId id="1046" r:id="rId3"/>
    <p:sldId id="259" r:id="rId4"/>
    <p:sldId id="260" r:id="rId5"/>
    <p:sldId id="261" r:id="rId6"/>
    <p:sldId id="262" r:id="rId7"/>
    <p:sldId id="263" r:id="rId8"/>
    <p:sldId id="1327" r:id="rId9"/>
    <p:sldId id="1220" r:id="rId10"/>
    <p:sldId id="347" r:id="rId11"/>
    <p:sldId id="1191" r:id="rId12"/>
    <p:sldId id="1331" r:id="rId13"/>
    <p:sldId id="1332" r:id="rId14"/>
    <p:sldId id="1328" r:id="rId15"/>
    <p:sldId id="1329" r:id="rId16"/>
    <p:sldId id="1330" r:id="rId17"/>
    <p:sldId id="1197" r:id="rId18"/>
    <p:sldId id="1343" r:id="rId19"/>
    <p:sldId id="1344" r:id="rId20"/>
    <p:sldId id="1345" r:id="rId21"/>
    <p:sldId id="1195" r:id="rId22"/>
    <p:sldId id="278" r:id="rId23"/>
    <p:sldId id="264" r:id="rId24"/>
    <p:sldId id="269" r:id="rId25"/>
    <p:sldId id="344" r:id="rId26"/>
    <p:sldId id="1182" r:id="rId27"/>
    <p:sldId id="1333" r:id="rId28"/>
    <p:sldId id="1334" r:id="rId29"/>
    <p:sldId id="1335" r:id="rId30"/>
    <p:sldId id="1302" r:id="rId31"/>
    <p:sldId id="1026" r:id="rId32"/>
    <p:sldId id="900" r:id="rId33"/>
    <p:sldId id="1089" r:id="rId34"/>
    <p:sldId id="1015" r:id="rId35"/>
    <p:sldId id="1340" r:id="rId36"/>
    <p:sldId id="1188" r:id="rId37"/>
    <p:sldId id="973" r:id="rId38"/>
    <p:sldId id="1024" r:id="rId39"/>
    <p:sldId id="1068" r:id="rId40"/>
    <p:sldId id="980" r:id="rId41"/>
    <p:sldId id="1299" r:id="rId42"/>
    <p:sldId id="1300" r:id="rId43"/>
    <p:sldId id="1301" r:id="rId44"/>
    <p:sldId id="1054" r:id="rId45"/>
    <p:sldId id="1218" r:id="rId46"/>
    <p:sldId id="1103" r:id="rId47"/>
    <p:sldId id="1104" r:id="rId48"/>
    <p:sldId id="1245" r:id="rId49"/>
    <p:sldId id="1109" r:id="rId50"/>
    <p:sldId id="1254" r:id="rId51"/>
    <p:sldId id="1256" r:id="rId52"/>
    <p:sldId id="1259" r:id="rId53"/>
    <p:sldId id="1111" r:id="rId54"/>
    <p:sldId id="1112" r:id="rId55"/>
    <p:sldId id="1113" r:id="rId56"/>
    <p:sldId id="1115" r:id="rId57"/>
    <p:sldId id="1116" r:id="rId58"/>
    <p:sldId id="1216" r:id="rId59"/>
    <p:sldId id="1346" r:id="rId60"/>
    <p:sldId id="1121" r:id="rId61"/>
    <p:sldId id="1123" r:id="rId62"/>
    <p:sldId id="1281" r:id="rId63"/>
    <p:sldId id="1124" r:id="rId64"/>
    <p:sldId id="1310" r:id="rId65"/>
    <p:sldId id="1304" r:id="rId66"/>
    <p:sldId id="1311" r:id="rId67"/>
    <p:sldId id="1306" r:id="rId68"/>
    <p:sldId id="1307" r:id="rId69"/>
    <p:sldId id="1308" r:id="rId70"/>
    <p:sldId id="1127" r:id="rId71"/>
    <p:sldId id="1128" r:id="rId72"/>
    <p:sldId id="1282" r:id="rId73"/>
    <p:sldId id="1309" r:id="rId74"/>
    <p:sldId id="1134" r:id="rId75"/>
    <p:sldId id="1135" r:id="rId76"/>
    <p:sldId id="1136" r:id="rId77"/>
    <p:sldId id="1137" r:id="rId78"/>
    <p:sldId id="1138" r:id="rId79"/>
    <p:sldId id="1139" r:id="rId80"/>
    <p:sldId id="1313" r:id="rId81"/>
    <p:sldId id="1312" r:id="rId82"/>
    <p:sldId id="1314" r:id="rId83"/>
    <p:sldId id="1315" r:id="rId84"/>
    <p:sldId id="1146" r:id="rId85"/>
    <p:sldId id="1147" r:id="rId86"/>
    <p:sldId id="1148" r:id="rId87"/>
    <p:sldId id="1341" r:id="rId88"/>
    <p:sldId id="1150" r:id="rId89"/>
    <p:sldId id="1151" r:id="rId90"/>
    <p:sldId id="1290" r:id="rId91"/>
    <p:sldId id="1291" r:id="rId92"/>
    <p:sldId id="1319" r:id="rId93"/>
    <p:sldId id="1342" r:id="rId94"/>
    <p:sldId id="1321" r:id="rId95"/>
    <p:sldId id="1316" r:id="rId96"/>
    <p:sldId id="1318" r:id="rId97"/>
    <p:sldId id="1298" r:id="rId98"/>
    <p:sldId id="1322" r:id="rId99"/>
    <p:sldId id="1323" r:id="rId100"/>
    <p:sldId id="1324" r:id="rId101"/>
    <p:sldId id="1325" r:id="rId102"/>
  </p:sldIdLst>
  <p:sldSz cx="9906000" cy="6858000" type="A4"/>
  <p:notesSz cx="7053263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F9F9F9"/>
    <a:srgbClr val="EEEEEF"/>
    <a:srgbClr val="F6F6F6"/>
    <a:srgbClr val="EDEDEF"/>
    <a:srgbClr val="F3F3F3"/>
    <a:srgbClr val="FEFEFE"/>
    <a:srgbClr val="FFFFFF"/>
    <a:srgbClr val="E3DBD0"/>
    <a:srgbClr val="E4D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10" autoAdjust="0"/>
    <p:restoredTop sz="87125" autoAdjust="0"/>
  </p:normalViewPr>
  <p:slideViewPr>
    <p:cSldViewPr>
      <p:cViewPr varScale="1">
        <p:scale>
          <a:sx n="79" d="100"/>
          <a:sy n="79" d="100"/>
        </p:scale>
        <p:origin x="138" y="22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42" y="-78"/>
      </p:cViewPr>
      <p:guideLst>
        <p:guide orient="horz" pos="2932"/>
        <p:guide pos="22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44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603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491" y="4421528"/>
            <a:ext cx="5642285" cy="418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603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fld id="{91E6FC2D-CCE5-48FF-AF79-69FDD5219E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8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214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baseline="0" dirty="0"/>
              <a:t> </a:t>
            </a:r>
            <a:r>
              <a:rPr lang="en-US" baseline="0" dirty="0" err="1"/>
              <a:t>sentral</a:t>
            </a:r>
            <a:r>
              <a:rPr lang="en-US" baseline="0" dirty="0"/>
              <a:t> </a:t>
            </a:r>
            <a:r>
              <a:rPr lang="en-US" baseline="0" dirty="0" err="1"/>
              <a:t>sistem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1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Kasih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anatomi</a:t>
            </a:r>
            <a:r>
              <a:rPr lang="en-US" baseline="0" dirty="0"/>
              <a:t> </a:t>
            </a:r>
            <a:r>
              <a:rPr lang="en-US" baseline="0" dirty="0" err="1"/>
              <a:t>tubuh</a:t>
            </a:r>
            <a:r>
              <a:rPr lang="en-US" baseline="0" dirty="0"/>
              <a:t>, </a:t>
            </a:r>
            <a:r>
              <a:rPr lang="en-US" baseline="0" dirty="0" err="1"/>
              <a:t>proses</a:t>
            </a:r>
            <a:r>
              <a:rPr lang="en-US" baseline="0" dirty="0"/>
              <a:t> </a:t>
            </a:r>
            <a:r>
              <a:rPr lang="en-US" baseline="0" dirty="0" err="1"/>
              <a:t>berjalan</a:t>
            </a:r>
            <a:r>
              <a:rPr lang="en-US" baseline="0" dirty="0"/>
              <a:t> </a:t>
            </a:r>
            <a:r>
              <a:rPr lang="en-US" baseline="0" dirty="0" err="1"/>
              <a:t>lancar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peredaran</a:t>
            </a:r>
            <a:r>
              <a:rPr lang="en-US" baseline="0" dirty="0"/>
              <a:t> </a:t>
            </a:r>
            <a:r>
              <a:rPr lang="en-US" baseline="0" dirty="0" err="1"/>
              <a:t>darah</a:t>
            </a:r>
            <a:r>
              <a:rPr lang="en-US" baseline="0" dirty="0"/>
              <a:t> yang </a:t>
            </a:r>
            <a:r>
              <a:rPr lang="en-US" baseline="0" dirty="0" err="1"/>
              <a:t>berjalan</a:t>
            </a:r>
            <a:r>
              <a:rPr lang="en-US" baseline="0" dirty="0"/>
              <a:t> </a:t>
            </a:r>
            <a:r>
              <a:rPr lang="en-US" baseline="0" dirty="0" err="1"/>
              <a:t>lancar</a:t>
            </a:r>
            <a:r>
              <a:rPr lang="en-US" baseline="0" dirty="0"/>
              <a:t>,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hambatan</a:t>
            </a:r>
            <a:r>
              <a:rPr lang="en-US" baseline="0" dirty="0"/>
              <a:t> </a:t>
            </a:r>
            <a:r>
              <a:rPr lang="en-US" baseline="0" dirty="0" err="1"/>
              <a:t>sehingga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batuk-batuk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duplikasi</a:t>
            </a:r>
            <a:r>
              <a:rPr lang="en-US" baseline="0" dirty="0"/>
              <a:t> </a:t>
            </a:r>
            <a:r>
              <a:rPr lang="en-US" baseline="0" dirty="0" err="1"/>
              <a:t>bukan</a:t>
            </a:r>
            <a:r>
              <a:rPr lang="en-US" baseline="0" dirty="0"/>
              <a:t> incoming </a:t>
            </a:r>
            <a:r>
              <a:rPr lang="en-US" baseline="0" dirty="0" err="1"/>
              <a:t>vs</a:t>
            </a:r>
            <a:r>
              <a:rPr lang="en-US" baseline="0" dirty="0"/>
              <a:t> purchasing</a:t>
            </a:r>
          </a:p>
          <a:p>
            <a:r>
              <a:rPr lang="en-US" baseline="0" dirty="0" err="1"/>
              <a:t>Menjelaskan</a:t>
            </a:r>
            <a:r>
              <a:rPr lang="en-US" baseline="0" dirty="0"/>
              <a:t> </a:t>
            </a:r>
            <a:r>
              <a:rPr lang="en-US" baseline="0" dirty="0" err="1"/>
              <a:t>setelah</a:t>
            </a:r>
            <a:r>
              <a:rPr lang="en-US" baseline="0" dirty="0"/>
              <a:t> </a:t>
            </a:r>
            <a:r>
              <a:rPr lang="en-US" baseline="0" dirty="0" err="1"/>
              <a:t>penanganan</a:t>
            </a:r>
            <a:r>
              <a:rPr lang="en-US" baseline="0" dirty="0"/>
              <a:t> order </a:t>
            </a:r>
            <a:r>
              <a:rPr lang="en-US" baseline="0" dirty="0" err="1"/>
              <a:t>apa</a:t>
            </a:r>
            <a:r>
              <a:rPr lang="en-US" baseline="0" dirty="0"/>
              <a:t> ? </a:t>
            </a:r>
            <a:r>
              <a:rPr lang="en-US" baseline="0" dirty="0">
                <a:sym typeface="Wingdings" pitchFamily="2" charset="2"/>
              </a:rPr>
              <a:t> </a:t>
            </a:r>
            <a:r>
              <a:rPr lang="en-US" baseline="0" dirty="0" err="1">
                <a:sym typeface="Wingdings" pitchFamily="2" charset="2"/>
              </a:rPr>
              <a:t>tidak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semua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peserta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sudah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memahami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tentang</a:t>
            </a:r>
            <a:r>
              <a:rPr lang="en-US" baseline="0" dirty="0">
                <a:sym typeface="Wingdings" pitchFamily="2" charset="2"/>
              </a:rPr>
              <a:t> approach </a:t>
            </a:r>
            <a:r>
              <a:rPr lang="en-US" baseline="0" dirty="0" err="1">
                <a:sym typeface="Wingdings" pitchFamily="2" charset="2"/>
              </a:rPr>
              <a:t>bisnis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proses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sentral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sistem</a:t>
            </a:r>
            <a:endParaRPr lang="en-US" baseline="0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96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1163638"/>
            <a:ext cx="4535487" cy="3141662"/>
          </a:xfrm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7383"/>
            <a:fld id="{D07E2211-F563-4AF1-825A-E35F43A2821B}" type="slidenum">
              <a:rPr lang="en-US" smtClean="0"/>
              <a:pPr defTabSz="927383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93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</a:t>
            </a:r>
            <a:r>
              <a:rPr lang="en-US" dirty="0" err="1"/>
              <a:t>dulu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78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08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9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8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31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8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4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59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66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91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1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02" tIns="47951" rIns="95902" bIns="47951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00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3460" y="4909333"/>
            <a:ext cx="5237050" cy="4651306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02074-27F1-428B-AB62-D5EB7AAEE3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23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80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24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41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60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14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14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96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70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11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DAC5AE-2674-4BA4-AFFA-59B9FB6B17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8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2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6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9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19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73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02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16" tIns="47959" rIns="95916" bIns="4795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2040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13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303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8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12D834-19C8-4EA0-9533-11A26579F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48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0935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15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153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162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26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930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722313"/>
            <a:ext cx="6427787" cy="4449762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916" tIns="47959" rIns="95916" bIns="47959"/>
          <a:lstStyle/>
          <a:p>
            <a:pPr eaLnBrk="1" hangingPunct="1"/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6316450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0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8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87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357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759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BDF8-14C2-4D32-9766-1D2490428EE8}" type="slidenum">
              <a:rPr lang="en-US"/>
              <a:pPr/>
              <a:t>90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84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98904-57B3-492C-B0E4-98CF2E42CBDC}" type="slidenum">
              <a:rPr lang="en-US"/>
              <a:pPr/>
              <a:t>91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97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90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515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959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47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1339BD-E5E7-46B5-92D3-A0648DC9496B}" type="slidenum">
              <a:rPr lang="en-US"/>
              <a:pPr/>
              <a:t>97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504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83702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1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01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89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A796D-6F64-4096-B34B-E5712364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B9BA-D1F7-44E9-AF2F-CC818D3F662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2150"/>
            <a:ext cx="5040312" cy="3489325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387" y="5021955"/>
            <a:ext cx="5178490" cy="1072197"/>
          </a:xfrm>
          <a:noFill/>
          <a:ln/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GB"/>
              <a:t>Pada umumnya buat ISO dengan cara : setiap departemen identifikasi prosedur di area masing-masing. Kemudian buat prosedur tanpa lihat kanan kiri (departemen lain), akibatnya proses tidak link, tumpang tindih, dll</a:t>
            </a:r>
          </a:p>
          <a:p>
            <a:pPr>
              <a:buFontTx/>
              <a:buChar char="-"/>
            </a:pPr>
            <a:r>
              <a:rPr lang="en-GB"/>
              <a:t>Tanyakan ke audience bagaimana approach mereka dulu</a:t>
            </a:r>
          </a:p>
        </p:txBody>
      </p:sp>
    </p:spTree>
    <p:extLst>
      <p:ext uri="{BB962C8B-B14F-4D97-AF65-F5344CB8AC3E}">
        <p14:creationId xmlns:p14="http://schemas.microsoft.com/office/powerpoint/2010/main" val="416327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F54E-A53D-409F-965A-1F0C106D7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C5090-C0AF-4997-AB2D-5479BA98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34B5D-85DC-4714-A40D-7E59CEF7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3104-8D2C-459B-9C58-CF8B3C9FDF86}" type="datetime1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A6447-95C3-496B-BF93-12BFB17C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3797-5807-420A-927C-047B66F2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39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CF28-7550-467A-8746-C6D0F56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972C8-4364-42D0-A9D7-8D8DA2022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A3840-22A5-4A51-B638-96ED4E5D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9FF9-9528-42D0-9A1C-E078F1E1AD7C}" type="datetime1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3F144-6B3C-4B33-80F0-B7E5E272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8DB54-6321-4581-8CDC-69C7BA3F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6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3FFB2-C496-48B1-8AAF-AD5A9F12B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32E71-2E1C-41C7-9E62-BAFC8F8B5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0509-8BC0-4399-B08E-B0A5581E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EBB63-5563-4600-AB9C-D9C5E88F1031}" type="datetime1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5052-94CA-42B4-9F1B-E7DC04FA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898C-CCCC-4F7E-8577-C9448FF7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26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0110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7716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3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43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62752" y="1700214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62752" y="3989389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8804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364100" y="274639"/>
            <a:ext cx="8046441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6380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64100" y="1700213"/>
            <a:ext cx="8046441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7418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93198" y="6550916"/>
            <a:ext cx="8150476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E257-F704-4C7B-8E30-015BDF57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BC2E-D3CA-451F-A25D-9070944B1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2E7A5-AC4D-4F6D-B301-AEDF5C54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ECFA-DF36-49ED-96E3-FCD6B626AD17}" type="datetime1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96844-2348-45A4-9433-0A642B7A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E82AC-257C-4A47-88C9-D69FC348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80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56A-3BB1-4F81-9C30-3B3C31B3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9F952-5C52-43C9-8C7E-822F29D5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CFB6D-E526-4559-AB9C-EC93E237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C2E0-12F5-4598-B877-843A9CC0053B}" type="datetime1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C05A7-C127-480C-96FD-192DB396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8C7DA-2AEA-48CD-924D-BD70D96A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1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8B20-EFBC-4212-9832-319FEEF3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DEE4B-4D7B-40DA-8578-330CD56C0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724FF-EF50-4A5F-9E29-92B611EE0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9CB80-07C3-4749-8396-3621EA6A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13C9AD-9D5E-4649-AD9C-66B5F34C4CFD}" type="datetime1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12273-65C6-4335-AEA4-DA4002B2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FECB1-0EF9-44C9-B066-A40051CC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28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9AE7-D1D1-4705-B925-186FB429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CAAAA-3F6E-477A-9C56-DA93E8D76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CBE89-39DB-48A5-9149-0DF97C14A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E4F47-D784-46F5-A558-A477F11B3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58F78-435B-4ABB-9AFF-360FCF258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066D9-7270-4186-AC7F-D6A48FF3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4561-5420-45C6-9D4C-CE2E114CFE36}" type="datetime1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05B02A-8A5F-456F-87A6-01D7FE32B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70241-3B1D-4EDD-BB96-E5F9ADC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E2BE-A54F-4A23-A87C-8034F829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94389-901F-4B92-AD93-C210864D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8D937-6344-4523-B6C0-C55AE0EAF31F}" type="datetime1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D7B22-8035-43BA-920B-74D7A724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9DEFD-5CEC-42C1-AF17-F5C72DCB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9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C8FD5-9A47-4862-BB05-71149B05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B474-3757-4AF3-9E0F-7A76AA680015}" type="datetime1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51DFC-812C-4350-8629-FB28EDBE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0C49C-501C-42FD-AEA0-ECAB9625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93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07E4-FC1F-44F6-B8EB-284671D9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97D61-AC1C-4EAB-ACBA-41014AC5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A9C4E-3DD3-42F5-86C7-9CBC34E53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355D8-2E49-41FA-B3E4-489629FB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2414-1972-4F07-A23F-240A2076D30A}" type="datetime1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4C79C-24BE-49E3-BB7A-579379F9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2CE14-F191-444B-8F3E-F1487528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0946-93DC-4F26-A5F1-C28FEA48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86AE1-AB50-4FCF-8F8D-D238F24F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F9017-83D5-4DCE-96BA-CCEEB41E7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656D8-CA75-41F3-B49A-B0366E1A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BB65-F9A2-4B60-9BB5-0F647B269B64}" type="datetime1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6D3E8-C8A5-4E2A-8813-90FA69D7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89932-FB9A-4607-83B6-4AF01EE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39A9A-E4AB-49FF-9081-B0FC1DFC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68E6-8F84-4993-B086-7A73A23D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9B038-9D9B-47BF-96FD-B500522B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1A17-86AA-4D78-86EC-1FA7CBE05086}" type="datetime1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00E4-8585-4DFE-8690-6BF222D1F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447600" y="6535739"/>
            <a:ext cx="6064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/>
              <a:t>Audit integrasi ISO 9001 &amp; ISO 14001 Rev 01 - © Copyright Sentral Sistem,  Mei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96BB0-DBB0-4482-B980-F8EE80977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  <p:sldLayoutId id="2147484156" r:id="rId14"/>
    <p:sldLayoutId id="2147484158" r:id="rId15"/>
    <p:sldLayoutId id="2147484159" r:id="rId16"/>
    <p:sldLayoutId id="2147484160" r:id="rId17"/>
    <p:sldLayoutId id="2147484063" r:id="rId18"/>
    <p:sldLayoutId id="2147484074" r:id="rId19"/>
    <p:sldLayoutId id="2147484075" r:id="rId20"/>
    <p:sldLayoutId id="2147484076" r:id="rId2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214870" y="2388789"/>
            <a:ext cx="14350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itchFamily="34" charset="-128"/>
                <a:cs typeface="Arial Unicode MS" pitchFamily="34" charset="-128"/>
              </a:rPr>
              <a:t>QHSE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89202" y="1908513"/>
            <a:ext cx="3156220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5992896" y="3271219"/>
            <a:ext cx="3638691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Arial" pitchFamily="34" charset="0"/>
              </a:rPr>
              <a:t>ISO 9001:2015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Arial" pitchFamily="34" charset="0"/>
              </a:rPr>
              <a:t>ISO 14001:2015</a:t>
            </a:r>
            <a:endParaRPr kumimoji="0" lang="id-ID" sz="32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78360" y="1459873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Integrasi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95216" y="201061"/>
            <a:ext cx="4012673" cy="628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C433-5A52-4DC6-8BC2-8CB0222A4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sz="1200" dirty="0"/>
              <a:t>Audit integrasi ISO 9001 &amp; ISO 14001 Rev 01 - © Copyright Sentral Sistem,  Mei 2019</a:t>
            </a:r>
            <a:endParaRPr lang="en-US" sz="120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D6EB824-3834-4AF9-AE61-FD146DC62E3E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89684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63057D-5B26-4A0A-91EE-15A2CD9D2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10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" y="0"/>
            <a:ext cx="639976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6323CA-E97D-47CE-9057-8604DDF87A77}"/>
              </a:ext>
            </a:extLst>
          </p:cNvPr>
          <p:cNvSpPr/>
          <p:nvPr/>
        </p:nvSpPr>
        <p:spPr>
          <a:xfrm>
            <a:off x="3450571" y="155988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Akreditasi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C1926B-82F7-403B-8C42-AEFA01B1F702}"/>
              </a:ext>
            </a:extLst>
          </p:cNvPr>
          <p:cNvCxnSpPr>
            <a:cxnSpLocks/>
          </p:cNvCxnSpPr>
          <p:nvPr/>
        </p:nvCxnSpPr>
        <p:spPr>
          <a:xfrm>
            <a:off x="4740654" y="2189536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1A5BE2B-D256-4F52-A47F-05D797104808}"/>
              </a:ext>
            </a:extLst>
          </p:cNvPr>
          <p:cNvSpPr/>
          <p:nvPr/>
        </p:nvSpPr>
        <p:spPr>
          <a:xfrm>
            <a:off x="3462014" y="3887441"/>
            <a:ext cx="2590800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Organisasi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1200" dirty="0"/>
              <a:t>(</a:t>
            </a:r>
            <a:r>
              <a:rPr lang="en-US" sz="1200" b="1" dirty="0"/>
              <a:t>Internal Audit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1</a:t>
            </a:r>
            <a:r>
              <a:rPr lang="en-US" sz="1200" dirty="0"/>
              <a:t>)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F32317-B693-46E6-B23F-23255AE470FA}"/>
              </a:ext>
            </a:extLst>
          </p:cNvPr>
          <p:cNvCxnSpPr>
            <a:cxnSpLocks/>
          </p:cNvCxnSpPr>
          <p:nvPr/>
        </p:nvCxnSpPr>
        <p:spPr>
          <a:xfrm>
            <a:off x="4740654" y="3308472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F2ACF-7E0E-4047-9E62-BE09CFAFF167}"/>
              </a:ext>
            </a:extLst>
          </p:cNvPr>
          <p:cNvSpPr/>
          <p:nvPr/>
        </p:nvSpPr>
        <p:spPr>
          <a:xfrm>
            <a:off x="3462014" y="270167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Sertifikasi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BF6228-3DF2-4554-8262-4ED194430366}"/>
              </a:ext>
            </a:extLst>
          </p:cNvPr>
          <p:cNvSpPr/>
          <p:nvPr/>
        </p:nvSpPr>
        <p:spPr>
          <a:xfrm>
            <a:off x="3456696" y="5306282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Supplier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74B81E-1D0E-474E-989C-C20679BE54A9}"/>
              </a:ext>
            </a:extLst>
          </p:cNvPr>
          <p:cNvCxnSpPr>
            <a:cxnSpLocks/>
          </p:cNvCxnSpPr>
          <p:nvPr/>
        </p:nvCxnSpPr>
        <p:spPr>
          <a:xfrm>
            <a:off x="4729210" y="4571144"/>
            <a:ext cx="0" cy="673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1DBB36-5F6E-4C58-9D5C-72DF6AEFCAF6}"/>
              </a:ext>
            </a:extLst>
          </p:cNvPr>
          <p:cNvSpPr txBox="1"/>
          <p:nvPr/>
        </p:nvSpPr>
        <p:spPr>
          <a:xfrm>
            <a:off x="6292047" y="1652212"/>
            <a:ext cx="356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UKAS, D</a:t>
            </a:r>
            <a:r>
              <a:rPr lang="id-ID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kk</a:t>
            </a:r>
            <a:r>
              <a:rPr lang="id-ID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id-ID" dirty="0">
                <a:solidFill>
                  <a:srgbClr val="FF0000"/>
                </a:solidFill>
              </a:rPr>
              <a:t>JAS-ANZ, </a:t>
            </a:r>
            <a:r>
              <a:rPr lang="en-US" dirty="0">
                <a:solidFill>
                  <a:srgbClr val="FF0000"/>
                </a:solidFill>
              </a:rPr>
              <a:t>KAN,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349C8-C72B-459A-AD40-3565AAEF3602}"/>
              </a:ext>
            </a:extLst>
          </p:cNvPr>
          <p:cNvSpPr txBox="1"/>
          <p:nvPr/>
        </p:nvSpPr>
        <p:spPr>
          <a:xfrm>
            <a:off x="4766154" y="2229927"/>
            <a:ext cx="127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Akreditasi</a:t>
            </a: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7385BB-057B-494C-9282-C03756F50D87}"/>
              </a:ext>
            </a:extLst>
          </p:cNvPr>
          <p:cNvSpPr txBox="1"/>
          <p:nvPr/>
        </p:nvSpPr>
        <p:spPr>
          <a:xfrm>
            <a:off x="4762698" y="3322755"/>
            <a:ext cx="243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Sertifikasi</a:t>
            </a:r>
            <a:r>
              <a:rPr lang="en-US" sz="1600" dirty="0">
                <a:solidFill>
                  <a:srgbClr val="FF0000"/>
                </a:solidFill>
              </a:rPr>
              <a:t>                             (</a:t>
            </a:r>
            <a:r>
              <a:rPr lang="en-US" sz="1200" b="1" dirty="0"/>
              <a:t>Extrinsic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3)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FAF4BE-4C46-4BEE-BD56-F8618D117F06}"/>
              </a:ext>
            </a:extLst>
          </p:cNvPr>
          <p:cNvSpPr txBox="1"/>
          <p:nvPr/>
        </p:nvSpPr>
        <p:spPr>
          <a:xfrm>
            <a:off x="6292047" y="2610616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Sai Global, SGS, </a:t>
            </a:r>
            <a:r>
              <a:rPr lang="en-US" dirty="0" err="1">
                <a:solidFill>
                  <a:srgbClr val="FF0000"/>
                </a:solidFill>
              </a:rPr>
              <a:t>Tuv</a:t>
            </a:r>
            <a:r>
              <a:rPr lang="en-US" dirty="0">
                <a:solidFill>
                  <a:srgbClr val="FF0000"/>
                </a:solidFill>
              </a:rPr>
              <a:t> (Nord, </a:t>
            </a:r>
            <a:r>
              <a:rPr lang="en-US" dirty="0" err="1">
                <a:solidFill>
                  <a:srgbClr val="FF0000"/>
                </a:solidFill>
              </a:rPr>
              <a:t>Rheinland</a:t>
            </a:r>
            <a:r>
              <a:rPr lang="en-US" dirty="0">
                <a:solidFill>
                  <a:srgbClr val="FF0000"/>
                </a:solidFill>
              </a:rPr>
              <a:t>, Sud), URS, </a:t>
            </a:r>
            <a:r>
              <a:rPr lang="en-US" dirty="0" err="1">
                <a:solidFill>
                  <a:srgbClr val="FF0000"/>
                </a:solidFill>
              </a:rPr>
              <a:t>Sucofindo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1F6BA5-5224-4816-8E56-32C871F97C42}"/>
              </a:ext>
            </a:extLst>
          </p:cNvPr>
          <p:cNvSpPr txBox="1"/>
          <p:nvPr/>
        </p:nvSpPr>
        <p:spPr>
          <a:xfrm>
            <a:off x="4766468" y="4720713"/>
            <a:ext cx="259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Supplier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CD5842-83BB-4292-896B-821598F70482}"/>
              </a:ext>
            </a:extLst>
          </p:cNvPr>
          <p:cNvSpPr/>
          <p:nvPr/>
        </p:nvSpPr>
        <p:spPr>
          <a:xfrm>
            <a:off x="561313" y="3903483"/>
            <a:ext cx="1859274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Customer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1D2C55F-2F5E-4E83-A6F1-DF22865C9591}"/>
              </a:ext>
            </a:extLst>
          </p:cNvPr>
          <p:cNvCxnSpPr>
            <a:cxnSpLocks/>
          </p:cNvCxnSpPr>
          <p:nvPr/>
        </p:nvCxnSpPr>
        <p:spPr>
          <a:xfrm>
            <a:off x="2484755" y="4210196"/>
            <a:ext cx="93697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6620C4E-C0C4-4563-AF0C-90C2C3260688}"/>
              </a:ext>
            </a:extLst>
          </p:cNvPr>
          <p:cNvSpPr txBox="1"/>
          <p:nvPr/>
        </p:nvSpPr>
        <p:spPr>
          <a:xfrm>
            <a:off x="2095161" y="4459058"/>
            <a:ext cx="152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Customer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29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V="1">
            <a:off x="671406" y="6529147"/>
            <a:ext cx="7165077" cy="587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89126" y="1441934"/>
            <a:ext cx="26132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Auditee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727471" y="1150441"/>
            <a:ext cx="4540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2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2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842817" y="1150441"/>
            <a:ext cx="6732984" cy="5250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segala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keperluan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lancarnya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proses audit,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personel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record,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mungkin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nyaman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Menjelaskan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hal-hal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sesungguhnya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berbelit-belit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pencegahan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ditemukan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nonconformity.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Menghargai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partner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membangun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efektif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71622" y="2703187"/>
            <a:ext cx="1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tripointhealthcaresolutions.com/wp-content/uploads/2015/06/bigstock-d-white-man-with-combination-45589507-HIPA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41" y="3459300"/>
            <a:ext cx="2601648" cy="240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C646A-D26E-4A0E-A47A-C445F9FE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F88DB-1D66-4C38-98C2-7602851B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4344"/>
      </p:ext>
    </p:extLst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0" y="0"/>
            <a:ext cx="6096009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4476712" y="1703769"/>
            <a:ext cx="5467356" cy="4418166"/>
          </a:xfrm>
          <a:gradFill>
            <a:gsLst>
              <a:gs pos="0">
                <a:srgbClr val="626E7C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business-improvement@sentral-sistem.com  </a:t>
            </a:r>
            <a:endParaRPr lang="en-US" sz="738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</a:t>
            </a:r>
            <a:r>
              <a:rPr lang="en-US" sz="1477" b="1" dirty="0">
                <a:solidFill>
                  <a:srgbClr val="FFFF00"/>
                </a:solidFill>
              </a:rPr>
              <a:t>http://www.sentralsistem.com 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265EF-0607-4804-8057-84A947A5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76712" y="644260"/>
            <a:ext cx="5429288" cy="859466"/>
          </a:xfrm>
          <a:prstGeom prst="rect">
            <a:avLst/>
          </a:prstGeom>
          <a:gradFill>
            <a:gsLst>
              <a:gs pos="0">
                <a:srgbClr val="5C6773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166A39-A116-42D8-B9CD-07A5BBD57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1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58000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62173" y="3208481"/>
            <a:ext cx="515295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PERUBAHAN MAJOR </a:t>
            </a:r>
          </a:p>
          <a:p>
            <a:pPr algn="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ISO 19011:2018 </a:t>
            </a:r>
            <a:endParaRPr lang="en-US" sz="44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H="1">
            <a:off x="2895600" y="0"/>
            <a:ext cx="2590800" cy="6858000"/>
          </a:xfrm>
          <a:prstGeom prst="line">
            <a:avLst/>
          </a:prstGeom>
          <a:ln w="19050">
            <a:solidFill>
              <a:srgbClr val="6962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9BCD-8AF2-4E2A-B667-1EABE7B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9F88B-765A-4D06-871E-C1D5AC0E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21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281ACF-9E33-4D55-9186-1FE42A2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456614" y="2420184"/>
            <a:ext cx="6894430" cy="1981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03BA0-8977-4D41-8687-5DAA1B9E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624" y="312408"/>
            <a:ext cx="8915400" cy="1143000"/>
          </a:xfrm>
        </p:spPr>
        <p:txBody>
          <a:bodyPr/>
          <a:lstStyle/>
          <a:p>
            <a:r>
              <a:rPr lang="en-US" dirty="0"/>
              <a:t>PERUBAHAN ISO 19011:2018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92B5F-6EAE-0D4A-AB56-3DC138C2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9E9315-374F-EE48-BA74-E768EDFED53F}"/>
              </a:ext>
            </a:extLst>
          </p:cNvPr>
          <p:cNvSpPr txBox="1">
            <a:spLocks/>
          </p:cNvSpPr>
          <p:nvPr/>
        </p:nvSpPr>
        <p:spPr>
          <a:xfrm>
            <a:off x="1981200" y="1674591"/>
            <a:ext cx="7670800" cy="4903127"/>
          </a:xfrm>
          <a:prstGeom prst="rect">
            <a:avLst/>
          </a:prstGeom>
        </p:spPr>
        <p:txBody>
          <a:bodyPr vert="horz" lIns="99060" tIns="49530" rIns="99060" bIns="4953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285" indent="-495285">
              <a:buFont typeface="+mj-lt"/>
              <a:buAutoNum type="arabicPeriod"/>
            </a:pPr>
            <a:r>
              <a:rPr lang="en-US" sz="2167" b="1" dirty="0" err="1"/>
              <a:t>Menyesuaikan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perubahan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telah</a:t>
            </a:r>
            <a:r>
              <a:rPr lang="en-US" sz="2167" dirty="0"/>
              <a:t> </a:t>
            </a:r>
            <a:r>
              <a:rPr lang="en-US" sz="2167" dirty="0" err="1"/>
              <a:t>terlebih</a:t>
            </a:r>
            <a:r>
              <a:rPr lang="en-US" sz="2167" dirty="0"/>
              <a:t> </a:t>
            </a:r>
            <a:r>
              <a:rPr lang="en-US" sz="2167" dirty="0" err="1"/>
              <a:t>dahulu</a:t>
            </a:r>
            <a:r>
              <a:rPr lang="en-US" sz="2167" dirty="0"/>
              <a:t> </a:t>
            </a:r>
            <a:r>
              <a:rPr lang="en-US" sz="2167" dirty="0" err="1"/>
              <a:t>dilakukan</a:t>
            </a:r>
            <a:r>
              <a:rPr lang="en-US" sz="2167" dirty="0"/>
              <a:t> </a:t>
            </a:r>
            <a:r>
              <a:rPr lang="en-US" sz="2167" dirty="0" err="1"/>
              <a:t>oleh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 ISO   </a:t>
            </a:r>
          </a:p>
          <a:p>
            <a:pPr lvl="1"/>
            <a:r>
              <a:rPr lang="en-US" sz="2167" b="1" dirty="0"/>
              <a:t>High level structure</a:t>
            </a:r>
            <a:r>
              <a:rPr lang="en-US" sz="2167" dirty="0"/>
              <a:t>, </a:t>
            </a:r>
            <a:r>
              <a:rPr lang="en-US" sz="2167" dirty="0" err="1"/>
              <a:t>penyamaan</a:t>
            </a:r>
            <a:r>
              <a:rPr lang="en-US" sz="2167" dirty="0"/>
              <a:t> </a:t>
            </a:r>
            <a:r>
              <a:rPr lang="en-US" sz="2167" dirty="0" err="1"/>
              <a:t>struktur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berlaku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, </a:t>
            </a:r>
            <a:r>
              <a:rPr lang="en-US" sz="2167" dirty="0" err="1"/>
              <a:t>seperti</a:t>
            </a:r>
            <a:r>
              <a:rPr lang="en-US" sz="2167" dirty="0"/>
              <a:t> ISO 9001:2015; ISO 14001: 2015; ISO 45001:2018, </a:t>
            </a:r>
            <a:r>
              <a:rPr lang="en-US" sz="2167" dirty="0" err="1"/>
              <a:t>dan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</a:t>
            </a:r>
            <a:r>
              <a:rPr lang="en-US" sz="2167" dirty="0" err="1"/>
              <a:t>lainnya</a:t>
            </a:r>
            <a:endParaRPr lang="en-US" sz="2167" dirty="0"/>
          </a:p>
          <a:p>
            <a:pPr lvl="1"/>
            <a:r>
              <a:rPr lang="en-US" sz="2167" b="1" dirty="0" err="1"/>
              <a:t>Konteks</a:t>
            </a:r>
            <a:r>
              <a:rPr lang="en-US" sz="2167" b="1" dirty="0"/>
              <a:t> </a:t>
            </a:r>
            <a:r>
              <a:rPr lang="en-US" sz="2167" b="1" dirty="0" err="1"/>
              <a:t>organisasi</a:t>
            </a:r>
            <a:r>
              <a:rPr lang="en-US" sz="2167" dirty="0"/>
              <a:t>: </a:t>
            </a:r>
            <a:r>
              <a:rPr lang="en-US" sz="2167" dirty="0" err="1"/>
              <a:t>Isu</a:t>
            </a:r>
            <a:r>
              <a:rPr lang="en-US" sz="2167" dirty="0"/>
              <a:t> Internal, External, </a:t>
            </a:r>
            <a:r>
              <a:rPr lang="en-US" sz="2167" dirty="0" err="1"/>
              <a:t>harapan</a:t>
            </a:r>
            <a:r>
              <a:rPr lang="en-US" sz="2167" dirty="0"/>
              <a:t>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tuntutan</a:t>
            </a:r>
            <a:r>
              <a:rPr lang="en-US" sz="2167" dirty="0"/>
              <a:t> </a:t>
            </a:r>
            <a:r>
              <a:rPr lang="en-US" sz="2167" dirty="0" err="1"/>
              <a:t>dari</a:t>
            </a:r>
            <a:r>
              <a:rPr lang="en-US" sz="2167" dirty="0"/>
              <a:t> </a:t>
            </a:r>
            <a:r>
              <a:rPr lang="en-US" sz="2167" dirty="0" err="1"/>
              <a:t>pihak</a:t>
            </a:r>
            <a:r>
              <a:rPr lang="en-US" sz="2167" dirty="0"/>
              <a:t> </a:t>
            </a:r>
            <a:r>
              <a:rPr lang="en-US" sz="2167" dirty="0" err="1"/>
              <a:t>terkait</a:t>
            </a:r>
            <a:endParaRPr lang="en-US" sz="2167" dirty="0"/>
          </a:p>
          <a:p>
            <a:pPr lvl="1"/>
            <a:r>
              <a:rPr lang="en-US" sz="2167" b="1" dirty="0"/>
              <a:t>Leadership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Komitmen</a:t>
            </a:r>
            <a:endParaRPr lang="en-US" sz="2167" b="1" dirty="0"/>
          </a:p>
          <a:p>
            <a:pPr lvl="1"/>
            <a:r>
              <a:rPr lang="en-US" sz="2167" b="1" dirty="0" err="1"/>
              <a:t>Risiko</a:t>
            </a:r>
            <a:r>
              <a:rPr lang="en-US" sz="2167" b="1" dirty="0"/>
              <a:t> dan </a:t>
            </a:r>
            <a:r>
              <a:rPr lang="id-ID" sz="2167" b="1" dirty="0"/>
              <a:t>peluang</a:t>
            </a:r>
            <a:r>
              <a:rPr lang="en-US" sz="2167" b="1" dirty="0"/>
              <a:t> </a:t>
            </a:r>
            <a:r>
              <a:rPr lang="en-US" sz="2167" dirty="0"/>
              <a:t>(risk &amp; opportunity)  </a:t>
            </a:r>
          </a:p>
          <a:p>
            <a:pPr lvl="1"/>
            <a:r>
              <a:rPr lang="en-US" sz="2167" b="1" dirty="0" err="1"/>
              <a:t>Pendekatan</a:t>
            </a:r>
            <a:r>
              <a:rPr lang="en-US" sz="2167" b="1" dirty="0"/>
              <a:t> Proses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kinerja</a:t>
            </a:r>
            <a:endParaRPr lang="en-US" sz="2167" b="1" dirty="0"/>
          </a:p>
          <a:p>
            <a:pPr lvl="1"/>
            <a:endParaRPr lang="en-US" sz="2167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8987A2-ECB9-4188-85AE-26CA5AE2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58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89136E-2BFD-4A07-B5B7-D9F9A72C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590798" y="2590797"/>
            <a:ext cx="6857997" cy="1676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BA830-1400-8548-A415-414E2A8B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616" y="304800"/>
            <a:ext cx="8191500" cy="1143000"/>
          </a:xfrm>
        </p:spPr>
        <p:txBody>
          <a:bodyPr>
            <a:normAutofit/>
          </a:bodyPr>
          <a:lstStyle/>
          <a:p>
            <a:r>
              <a:rPr lang="en-US" dirty="0"/>
              <a:t>PERUBAHAN ISO 19011:2018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B8301-57CB-6C4D-9756-B7858834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1" y="1493839"/>
            <a:ext cx="7734299" cy="4983161"/>
          </a:xfrm>
        </p:spPr>
        <p:txBody>
          <a:bodyPr>
            <a:normAutofit fontScale="92500"/>
          </a:bodyPr>
          <a:lstStyle/>
          <a:p>
            <a:pPr marL="495285" indent="-495285">
              <a:buFont typeface="+mj-lt"/>
              <a:buAutoNum type="arabicPeriod" startAt="2"/>
            </a:pPr>
            <a:r>
              <a:rPr lang="en-US" sz="2167" dirty="0" err="1"/>
              <a:t>Optimalisasi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audit </a:t>
            </a:r>
            <a:r>
              <a:rPr lang="en-US" sz="2167" dirty="0" err="1"/>
              <a:t>menyesuaikan</a:t>
            </a:r>
            <a:r>
              <a:rPr lang="en-US" sz="2167" dirty="0"/>
              <a:t> </a:t>
            </a:r>
            <a:r>
              <a:rPr lang="en-US" sz="2167" dirty="0" err="1"/>
              <a:t>dengan</a:t>
            </a:r>
            <a:r>
              <a:rPr lang="en-US" sz="2167" dirty="0"/>
              <a:t> </a:t>
            </a:r>
            <a:r>
              <a:rPr lang="en-US" sz="2167" dirty="0" err="1"/>
              <a:t>perkembangan</a:t>
            </a:r>
            <a:r>
              <a:rPr lang="en-US" sz="2167" dirty="0"/>
              <a:t> </a:t>
            </a:r>
            <a:r>
              <a:rPr lang="en-US" sz="2167" dirty="0" err="1"/>
              <a:t>kondisi</a:t>
            </a:r>
            <a:r>
              <a:rPr lang="en-US" sz="2167" dirty="0"/>
              <a:t> </a:t>
            </a:r>
            <a:r>
              <a:rPr lang="en-US" sz="2167" dirty="0" err="1"/>
              <a:t>saat</a:t>
            </a:r>
            <a:r>
              <a:rPr lang="en-US" sz="2167" dirty="0"/>
              <a:t> </a:t>
            </a:r>
            <a:r>
              <a:rPr lang="en-US" sz="2167" dirty="0" err="1"/>
              <a:t>ini</a:t>
            </a:r>
            <a:r>
              <a:rPr lang="en-US" sz="2167" dirty="0"/>
              <a:t>. PERUBAHAN UTAMA PADA ISO 19011:2018</a:t>
            </a:r>
          </a:p>
          <a:p>
            <a:pPr lvl="1"/>
            <a:r>
              <a:rPr lang="en-US" sz="2167" b="1" dirty="0" err="1"/>
              <a:t>Penambahan</a:t>
            </a:r>
            <a:r>
              <a:rPr lang="en-US" sz="2167" b="1" dirty="0"/>
              <a:t> </a:t>
            </a:r>
            <a:r>
              <a:rPr lang="en-US" sz="2167" b="1" dirty="0" err="1"/>
              <a:t>pendekatan</a:t>
            </a:r>
            <a:r>
              <a:rPr lang="en-US" sz="2167" b="1" dirty="0"/>
              <a:t> </a:t>
            </a:r>
            <a:r>
              <a:rPr lang="en-US" sz="2167" b="1" dirty="0" err="1"/>
              <a:t>risiko</a:t>
            </a:r>
            <a:r>
              <a:rPr lang="en-US" sz="2167" b="1" dirty="0"/>
              <a:t> </a:t>
            </a:r>
            <a:r>
              <a:rPr lang="en-US" sz="2167" b="1" dirty="0" err="1"/>
              <a:t>dalam</a:t>
            </a:r>
            <a:r>
              <a:rPr lang="en-US" sz="2167" b="1" dirty="0"/>
              <a:t> </a:t>
            </a:r>
            <a:r>
              <a:rPr lang="en-US" sz="2167" b="1" dirty="0" err="1"/>
              <a:t>prinsip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pengelolaan</a:t>
            </a:r>
            <a:r>
              <a:rPr lang="en-US" sz="2167" b="1" dirty="0"/>
              <a:t> program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pelaksanaan</a:t>
            </a:r>
            <a:r>
              <a:rPr lang="en-US" sz="2167" b="1" dirty="0"/>
              <a:t> audit </a:t>
            </a:r>
            <a:r>
              <a:rPr lang="en-US" sz="2167" b="1" dirty="0" err="1"/>
              <a:t>khususnya</a:t>
            </a:r>
            <a:r>
              <a:rPr lang="en-US" sz="2167" b="1" dirty="0"/>
              <a:t> di </a:t>
            </a:r>
            <a:r>
              <a:rPr lang="en-US" sz="2167" b="1" dirty="0" err="1"/>
              <a:t>perencanaan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general </a:t>
            </a:r>
            <a:r>
              <a:rPr lang="en-US" sz="2167" b="1" dirty="0" err="1"/>
              <a:t>untuk</a:t>
            </a:r>
            <a:r>
              <a:rPr lang="en-US" sz="2167" b="1" dirty="0"/>
              <a:t> auditor</a:t>
            </a:r>
          </a:p>
          <a:p>
            <a:pPr lvl="1"/>
            <a:r>
              <a:rPr lang="en-US" sz="2167" b="1" dirty="0" err="1"/>
              <a:t>Penyesuaian</a:t>
            </a:r>
            <a:r>
              <a:rPr lang="en-US" sz="2167" b="1" dirty="0"/>
              <a:t> di </a:t>
            </a:r>
            <a:r>
              <a:rPr lang="en-US" sz="2167" b="1" dirty="0" err="1"/>
              <a:t>terminologi</a:t>
            </a:r>
            <a:r>
              <a:rPr lang="en-US" sz="2167" b="1" dirty="0"/>
              <a:t> </a:t>
            </a:r>
            <a:r>
              <a:rPr lang="en-US" sz="2167" b="1" dirty="0" err="1"/>
              <a:t>merefleksikan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proses </a:t>
            </a:r>
            <a:r>
              <a:rPr lang="en-US" sz="2167" b="1" dirty="0" err="1"/>
              <a:t>bukan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object</a:t>
            </a:r>
          </a:p>
          <a:p>
            <a:pPr lvl="1"/>
            <a:r>
              <a:rPr lang="en-US" sz="2167" b="1" dirty="0" err="1"/>
              <a:t>Menghilangkan</a:t>
            </a:r>
            <a:r>
              <a:rPr lang="en-US" sz="2167" b="1" dirty="0"/>
              <a:t> annex A </a:t>
            </a:r>
            <a:r>
              <a:rPr lang="en-US" sz="2167" b="1" dirty="0" err="1"/>
              <a:t>terkait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spesifik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b="1" dirty="0"/>
              <a:t>, </a:t>
            </a:r>
            <a:r>
              <a:rPr lang="en-US" sz="2167" dirty="0" err="1"/>
              <a:t>karena</a:t>
            </a:r>
            <a:r>
              <a:rPr lang="en-US" sz="2167" dirty="0"/>
              <a:t> </a:t>
            </a:r>
            <a:r>
              <a:rPr lang="en-US" sz="2167" dirty="0" err="1"/>
              <a:t>tidak</a:t>
            </a:r>
            <a:r>
              <a:rPr lang="en-US" sz="2167" dirty="0"/>
              <a:t> </a:t>
            </a:r>
            <a:r>
              <a:rPr lang="en-US" sz="2167" dirty="0" err="1"/>
              <a:t>praktis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menetapkan</a:t>
            </a:r>
            <a:r>
              <a:rPr lang="en-US" sz="2167" dirty="0"/>
              <a:t> </a:t>
            </a:r>
            <a:r>
              <a:rPr lang="en-US" sz="2167" dirty="0" err="1"/>
              <a:t>persyaratan</a:t>
            </a:r>
            <a:r>
              <a:rPr lang="en-US" sz="2167" dirty="0"/>
              <a:t> </a:t>
            </a:r>
            <a:r>
              <a:rPr lang="en-US" sz="2167" dirty="0" err="1"/>
              <a:t>kompetensi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</a:t>
            </a:r>
            <a:r>
              <a:rPr lang="en-US" sz="2167" dirty="0" err="1"/>
              <a:t>disiplin</a:t>
            </a:r>
            <a:r>
              <a:rPr lang="en-US" sz="2167" dirty="0"/>
              <a:t> </a:t>
            </a:r>
            <a:r>
              <a:rPr lang="en-US" sz="2167" dirty="0" err="1"/>
              <a:t>ilmu</a:t>
            </a:r>
            <a:endParaRPr lang="en-US" sz="2167" dirty="0"/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Annex A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menyediakan</a:t>
            </a:r>
            <a:r>
              <a:rPr lang="en-US" sz="2167" dirty="0"/>
              <a:t> </a:t>
            </a:r>
            <a:r>
              <a:rPr lang="en-US" sz="2167" b="1" dirty="0" err="1"/>
              <a:t>pedoman</a:t>
            </a:r>
            <a:r>
              <a:rPr lang="en-US" sz="2167" b="1" dirty="0"/>
              <a:t> audit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konsep</a:t>
            </a:r>
            <a:r>
              <a:rPr lang="en-US" sz="2167" b="1" dirty="0"/>
              <a:t> </a:t>
            </a:r>
            <a:r>
              <a:rPr lang="en-US" sz="2167" b="1" dirty="0" err="1"/>
              <a:t>baru</a:t>
            </a:r>
            <a:r>
              <a:rPr lang="en-US" sz="2167" dirty="0"/>
              <a:t> </a:t>
            </a:r>
            <a:r>
              <a:rPr lang="en-US" sz="2167" dirty="0" err="1"/>
              <a:t>seperti</a:t>
            </a:r>
            <a:r>
              <a:rPr lang="en-US" sz="2167" dirty="0"/>
              <a:t> </a:t>
            </a:r>
            <a:r>
              <a:rPr lang="en-US" sz="2167" dirty="0" err="1"/>
              <a:t>konteks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, leadership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komitment</a:t>
            </a:r>
            <a:r>
              <a:rPr lang="en-US" sz="2167" dirty="0"/>
              <a:t>, virtual audit, </a:t>
            </a:r>
            <a:r>
              <a:rPr lang="en-US" sz="2167" dirty="0" err="1"/>
              <a:t>mata</a:t>
            </a:r>
            <a:r>
              <a:rPr lang="en-US" sz="2167" dirty="0"/>
              <a:t> </a:t>
            </a:r>
            <a:r>
              <a:rPr lang="en-US" sz="2167" dirty="0" err="1"/>
              <a:t>rantai</a:t>
            </a:r>
            <a:r>
              <a:rPr lang="en-US" sz="2167" dirty="0"/>
              <a:t> </a:t>
            </a:r>
            <a:r>
              <a:rPr lang="en-US" sz="2167" dirty="0" err="1"/>
              <a:t>pasokan</a:t>
            </a:r>
            <a:endParaRPr lang="en-US" sz="2167" dirty="0"/>
          </a:p>
          <a:p>
            <a:pPr lvl="1"/>
            <a:endParaRPr lang="en-US" sz="21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74829-56D8-B849-81CC-822950A6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2A72-5DB1-4AF8-ADF9-2D66950A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35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14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833620" y="-36242"/>
            <a:ext cx="77217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ISO 19011-2018</a:t>
            </a:r>
          </a:p>
          <a:p>
            <a:pPr algn="ctr"/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Pasal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4 : </a:t>
            </a:r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Prinsip-Prinsip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Audit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44246" y="-36242"/>
            <a:ext cx="3252570" cy="6584277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99815" y="839008"/>
            <a:ext cx="7721737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a.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Etika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Dasar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profesionalisme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antara</a:t>
            </a:r>
            <a:r>
              <a:rPr lang="en-US" sz="1600" b="1" i="1" dirty="0">
                <a:latin typeface="Calibri" panose="020F0502020204030204" pitchFamily="34" charset="0"/>
              </a:rPr>
              <a:t> lain </a:t>
            </a:r>
            <a:r>
              <a:rPr lang="en-US" sz="1600" b="1" i="1" dirty="0" err="1">
                <a:latin typeface="Calibri" panose="020F0502020204030204" pitchFamily="34" charset="0"/>
              </a:rPr>
              <a:t>Kepercayaan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Integritas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Memegang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Kerahasiaan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Kebijaksanaan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b. </a:t>
            </a:r>
            <a:r>
              <a:rPr lang="en-US" sz="1600" b="1" u="sng" dirty="0" err="1">
                <a:latin typeface="Calibri" panose="020F0502020204030204" pitchFamily="34" charset="0"/>
              </a:rPr>
              <a:t>Kejujuran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dalam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Penyampaian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Kewajiban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melaporkan</a:t>
            </a:r>
            <a:r>
              <a:rPr lang="en-US" sz="1600" b="1" i="1" dirty="0">
                <a:latin typeface="Calibri" panose="020F0502020204030204" pitchFamily="34" charset="0"/>
              </a:rPr>
              <a:t> yang </a:t>
            </a:r>
            <a:r>
              <a:rPr lang="en-US" sz="1600" b="1" i="1" dirty="0" err="1">
                <a:latin typeface="Calibri" panose="020F0502020204030204" pitchFamily="34" charset="0"/>
              </a:rPr>
              <a:t>sebenarnya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tepat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c. </a:t>
            </a:r>
            <a:r>
              <a:rPr lang="en-US" sz="1600" b="1" u="sng" dirty="0" err="1">
                <a:latin typeface="Calibri" panose="020F0502020204030204" pitchFamily="34" charset="0"/>
              </a:rPr>
              <a:t>Rahasia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M</a:t>
            </a:r>
            <a:r>
              <a:rPr lang="en-US" sz="1600" b="1" i="1" dirty="0" err="1">
                <a:latin typeface="Calibri" panose="020F0502020204030204" pitchFamily="34" charset="0"/>
              </a:rPr>
              <a:t>enjaga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 err="1">
                <a:latin typeface="Calibri" panose="020F0502020204030204" pitchFamily="34" charset="0"/>
              </a:rPr>
              <a:t>sia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>
                <a:latin typeface="Calibri" panose="020F0502020204030204" pitchFamily="34" charset="0"/>
              </a:rPr>
              <a:t>n </a:t>
            </a:r>
            <a:r>
              <a:rPr lang="en-US" sz="1600" b="1" i="1" dirty="0" err="1">
                <a:latin typeface="Calibri" panose="020F0502020204030204" pitchFamily="34" charset="0"/>
              </a:rPr>
              <a:t>informasi</a:t>
            </a:r>
            <a:endParaRPr lang="en-US" sz="1600" b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d.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Nilai-nilai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Profesionalisme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Menerapkan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ketepatan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pengambilan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keputusan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pada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pelaksanaan</a:t>
            </a:r>
            <a:r>
              <a:rPr lang="en-US" sz="1600" b="1" i="1" dirty="0">
                <a:latin typeface="Calibri" panose="020F0502020204030204" pitchFamily="34" charset="0"/>
              </a:rPr>
              <a:t> audit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e. </a:t>
            </a:r>
            <a:r>
              <a:rPr lang="en-US" sz="1600" b="1" u="sng" dirty="0" err="1">
                <a:latin typeface="Calibri" panose="020F0502020204030204" pitchFamily="34" charset="0"/>
              </a:rPr>
              <a:t>Independen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Objektif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terhindar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dari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konflik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kepentingan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f. </a:t>
            </a:r>
            <a:r>
              <a:rPr lang="en-US" sz="1600" b="1" u="sng" dirty="0" err="1">
                <a:latin typeface="Calibri" panose="020F0502020204030204" pitchFamily="34" charset="0"/>
              </a:rPr>
              <a:t>Bukti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berdasarkan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Fakta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Metoda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rasional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mencapai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kesimpulan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dipercaya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proses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sistematis</a:t>
            </a:r>
            <a:r>
              <a:rPr lang="en-US" sz="1600" b="1" i="1" dirty="0">
                <a:latin typeface="Calibri" panose="020F0502020204030204" pitchFamily="34" charset="0"/>
              </a:rPr>
              <a:t>. </a:t>
            </a:r>
            <a:r>
              <a:rPr lang="en-US" sz="1600" b="1" i="1" dirty="0" err="1">
                <a:latin typeface="Calibri" panose="020F0502020204030204" pitchFamily="34" charset="0"/>
              </a:rPr>
              <a:t>Bukti</a:t>
            </a:r>
            <a:r>
              <a:rPr lang="en-US" sz="1600" b="1" i="1" dirty="0">
                <a:latin typeface="Calibri" panose="020F0502020204030204" pitchFamily="34" charset="0"/>
              </a:rPr>
              <a:t> Audit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diverifikasi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i="1" u="sng" dirty="0">
                <a:latin typeface="Calibri" panose="020F0502020204030204" pitchFamily="34" charset="0"/>
              </a:rPr>
              <a:t>g. </a:t>
            </a:r>
            <a:r>
              <a:rPr lang="en-US" sz="1600" b="1" i="1" u="sng" dirty="0" err="1">
                <a:latin typeface="Calibri" panose="020F0502020204030204" pitchFamily="34" charset="0"/>
              </a:rPr>
              <a:t>Pendekatan</a:t>
            </a:r>
            <a:r>
              <a:rPr lang="en-US" sz="1600" b="1" i="1" u="sng" dirty="0">
                <a:latin typeface="Calibri" panose="020F0502020204030204" pitchFamily="34" charset="0"/>
              </a:rPr>
              <a:t> R</a:t>
            </a:r>
            <a:r>
              <a:rPr lang="id-ID" sz="1600" b="1" i="1" u="sng" dirty="0">
                <a:latin typeface="Calibri" panose="020F0502020204030204" pitchFamily="34" charset="0"/>
              </a:rPr>
              <a:t>i</a:t>
            </a:r>
            <a:r>
              <a:rPr lang="en-US" sz="1600" b="1" i="1" u="sng" dirty="0" err="1">
                <a:latin typeface="Calibri" panose="020F0502020204030204" pitchFamily="34" charset="0"/>
              </a:rPr>
              <a:t>siko</a:t>
            </a:r>
            <a:r>
              <a:rPr lang="en-US" sz="1600" b="1" i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 Melakukan audit dengan mempertimbangkan risiko dan peluang, audit fokus tehadap hal-hal yang signifikan terhadap pencapaian tujuan audit</a:t>
            </a: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D7C67C49-AF19-412A-B414-76997B2F7A64}"/>
              </a:ext>
            </a:extLst>
          </p:cNvPr>
          <p:cNvSpPr/>
          <p:nvPr/>
        </p:nvSpPr>
        <p:spPr>
          <a:xfrm>
            <a:off x="4305300" y="5645426"/>
            <a:ext cx="1295400" cy="468862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NEW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54604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F023-4A4C-5B4E-A273-8EF9098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5586" y="64788"/>
          <a:ext cx="7474314" cy="677352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21649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2003015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PLAN</a:t>
                      </a:r>
                    </a:p>
                  </a:txBody>
                  <a:tcPr marL="99060" marR="99060" marT="49530" marB="4953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DO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CHECK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ACT</a:t>
                      </a:r>
                    </a:p>
                  </a:txBody>
                  <a:tcPr marL="99060" marR="99060" marT="49530" marB="49530"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635252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82106" y="573902"/>
            <a:ext cx="1429294" cy="755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5.2 </a:t>
            </a:r>
            <a:r>
              <a:rPr lang="en-US" sz="1300" dirty="0" err="1"/>
              <a:t>Menetapkan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808990" y="1554714"/>
            <a:ext cx="1584960" cy="917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5.3 </a:t>
            </a:r>
            <a:r>
              <a:rPr lang="en-US" sz="1300" dirty="0" err="1"/>
              <a:t>Menetapkan</a:t>
            </a:r>
            <a:r>
              <a:rPr lang="en-US" sz="1300" dirty="0"/>
              <a:t> dan </a:t>
            </a:r>
            <a:r>
              <a:rPr lang="en-US" sz="1300" dirty="0" err="1"/>
              <a:t>Mengevaluasi</a:t>
            </a:r>
            <a:r>
              <a:rPr lang="en-US" sz="1300" dirty="0"/>
              <a:t> </a:t>
            </a:r>
            <a:r>
              <a:rPr lang="en-US" sz="1300" dirty="0" err="1"/>
              <a:t>Resiko</a:t>
            </a:r>
            <a:r>
              <a:rPr lang="en-US" sz="1300" dirty="0"/>
              <a:t> dan </a:t>
            </a:r>
            <a:r>
              <a:rPr lang="en-US" sz="1300" dirty="0" err="1"/>
              <a:t>Peluang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825500" y="2703684"/>
            <a:ext cx="1568450" cy="594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5.4 </a:t>
            </a:r>
            <a:r>
              <a:rPr lang="en-US" sz="1300" dirty="0" err="1"/>
              <a:t>Menetapkan</a:t>
            </a:r>
            <a:r>
              <a:rPr lang="en-US" sz="1300" dirty="0"/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780756" y="3215501"/>
            <a:ext cx="1429294" cy="596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5.5 </a:t>
            </a:r>
            <a:r>
              <a:rPr lang="en-US" sz="1300" dirty="0" err="1"/>
              <a:t>Pelaksanaan</a:t>
            </a:r>
            <a:r>
              <a:rPr lang="en-US" sz="1300" dirty="0"/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540250" y="3215502"/>
            <a:ext cx="1429294" cy="630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6412956" y="1779130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5.7 </a:t>
            </a:r>
            <a:r>
              <a:rPr lang="en-US" sz="1300" dirty="0" err="1"/>
              <a:t>Meninjau</a:t>
            </a:r>
            <a:r>
              <a:rPr lang="en-US" sz="1300" dirty="0"/>
              <a:t> dan </a:t>
            </a:r>
            <a:r>
              <a:rPr lang="en-US" sz="1300" dirty="0" err="1"/>
              <a:t>Meningkatkan</a:t>
            </a:r>
            <a:r>
              <a:rPr lang="en-US" sz="1300" dirty="0"/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910408" y="4149501"/>
            <a:ext cx="1429294" cy="577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6.2 </a:t>
            </a:r>
            <a:r>
              <a:rPr lang="en-US" sz="1300" dirty="0" err="1"/>
              <a:t>Inisiasi</a:t>
            </a:r>
            <a:r>
              <a:rPr lang="en-US" sz="1300" dirty="0"/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908050" y="4996570"/>
            <a:ext cx="1429294" cy="627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6.3 </a:t>
            </a:r>
            <a:r>
              <a:rPr lang="en-US" sz="1300" dirty="0" err="1"/>
              <a:t>Persiapan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645137" y="4963210"/>
            <a:ext cx="1429294" cy="660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6.4 </a:t>
            </a:r>
            <a:r>
              <a:rPr lang="en-US" sz="1300" dirty="0" err="1"/>
              <a:t>Pelaksanaan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645137" y="5883502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6.5 </a:t>
            </a:r>
            <a:r>
              <a:rPr lang="en-US" sz="1300" dirty="0" err="1"/>
              <a:t>Persiapan</a:t>
            </a:r>
            <a:r>
              <a:rPr lang="en-US" sz="1300" dirty="0"/>
              <a:t> dan </a:t>
            </a:r>
            <a:r>
              <a:rPr lang="en-US" sz="1300" dirty="0" err="1"/>
              <a:t>Distribusi</a:t>
            </a:r>
            <a:r>
              <a:rPr lang="en-US" sz="1300" dirty="0"/>
              <a:t> </a:t>
            </a:r>
            <a:r>
              <a:rPr lang="en-US" sz="1300" dirty="0" err="1"/>
              <a:t>Laporan</a:t>
            </a:r>
            <a:r>
              <a:rPr lang="en-US" sz="1300" dirty="0"/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514306" y="5867774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6.6 </a:t>
            </a:r>
            <a:r>
              <a:rPr lang="en-US" sz="1300" dirty="0" err="1"/>
              <a:t>Penyelesaian</a:t>
            </a:r>
            <a:r>
              <a:rPr lang="en-US" sz="1300" dirty="0"/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6336154" y="4779348"/>
            <a:ext cx="1429294" cy="80663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6.7 </a:t>
            </a:r>
            <a:r>
              <a:rPr lang="en-US" sz="1300" dirty="0" err="1"/>
              <a:t>Pelaksanaan</a:t>
            </a:r>
            <a:r>
              <a:rPr lang="en-US" sz="1300" dirty="0"/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596753" y="1329777"/>
            <a:ext cx="4717" cy="22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601470" y="2472551"/>
            <a:ext cx="8255" cy="231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2087337" y="2820440"/>
            <a:ext cx="215810" cy="11710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10050" y="3513861"/>
            <a:ext cx="330200" cy="1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969543" y="2585761"/>
            <a:ext cx="1158060" cy="9447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4305857" y="-1042616"/>
            <a:ext cx="827291" cy="48162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60400" y="3984400"/>
            <a:ext cx="90805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622698" y="4727354"/>
            <a:ext cx="2358" cy="269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59784" y="5623608"/>
            <a:ext cx="0" cy="259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37344" y="5293409"/>
            <a:ext cx="3077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074431" y="6271089"/>
            <a:ext cx="4398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943600" y="5585978"/>
            <a:ext cx="1107201" cy="6851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5118100" y="3793351"/>
            <a:ext cx="0" cy="2090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797622" y="3526168"/>
            <a:ext cx="591790" cy="191456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8255000" y="132977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Penyusunan</a:t>
            </a:r>
            <a:r>
              <a:rPr lang="en-US" sz="1600" dirty="0"/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8250723" y="468252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Pelaksanaan</a:t>
            </a:r>
            <a:r>
              <a:rPr lang="en-US" sz="1600" dirty="0"/>
              <a:t> Program Audit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88207D4-5F66-1144-A204-1D8A3B1B1DD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2391589" y="3045687"/>
            <a:ext cx="337280" cy="187034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8C2478-12CF-4CB3-ADCF-466DC0F9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90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51524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50" dirty="0" err="1"/>
              <a:t>Penetapan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Peluang</a:t>
            </a:r>
            <a:r>
              <a:rPr lang="en-US" sz="1950" dirty="0"/>
              <a:t> yang </a:t>
            </a:r>
            <a:r>
              <a:rPr lang="en-US" sz="1950" dirty="0" err="1"/>
              <a:t>bisa</a:t>
            </a:r>
            <a:r>
              <a:rPr lang="en-US" sz="1950" dirty="0"/>
              <a:t> </a:t>
            </a:r>
            <a:r>
              <a:rPr lang="en-US" sz="1950" dirty="0" err="1"/>
              <a:t>berdampak</a:t>
            </a:r>
            <a:r>
              <a:rPr lang="en-US" sz="1950" dirty="0"/>
              <a:t> </a:t>
            </a:r>
            <a:r>
              <a:rPr lang="en-US" sz="1950" dirty="0" err="1"/>
              <a:t>pada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</a:t>
            </a:r>
          </a:p>
          <a:p>
            <a:pPr marL="0" indent="0">
              <a:buNone/>
            </a:pP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Perencanaan</a:t>
            </a:r>
            <a:r>
              <a:rPr lang="en-US" sz="1517" dirty="0"/>
              <a:t>, </a:t>
            </a:r>
            <a:r>
              <a:rPr lang="en-US" sz="1517" dirty="0" err="1"/>
              <a:t>permasalahan</a:t>
            </a:r>
            <a:r>
              <a:rPr lang="en-US" sz="1517" dirty="0"/>
              <a:t> di </a:t>
            </a:r>
            <a:r>
              <a:rPr lang="en-US" sz="1517" dirty="0" err="1"/>
              <a:t>perencanaan</a:t>
            </a:r>
            <a:r>
              <a:rPr lang="en-US" sz="1517" dirty="0"/>
              <a:t>, scope, </a:t>
            </a:r>
            <a:r>
              <a:rPr lang="en-US" sz="1517" dirty="0" err="1"/>
              <a:t>jumlah</a:t>
            </a:r>
            <a:r>
              <a:rPr lang="en-US" sz="1517" dirty="0"/>
              <a:t>, </a:t>
            </a:r>
            <a:r>
              <a:rPr lang="en-US" sz="1517" dirty="0" err="1"/>
              <a:t>durasi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, </a:t>
            </a:r>
            <a:r>
              <a:rPr lang="en-US" sz="1517" dirty="0" err="1"/>
              <a:t>lokasi</a:t>
            </a:r>
            <a:r>
              <a:rPr lang="en-US" sz="1517" dirty="0"/>
              <a:t> schedule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Sumber</a:t>
            </a:r>
            <a:r>
              <a:rPr lang="en-US" sz="1517" dirty="0"/>
              <a:t> </a:t>
            </a:r>
            <a:r>
              <a:rPr lang="en-US" sz="1517" dirty="0" err="1"/>
              <a:t>daya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 yang </a:t>
            </a:r>
            <a:r>
              <a:rPr lang="en-US" sz="1517" dirty="0" err="1"/>
              <a:t>tidak</a:t>
            </a:r>
            <a:r>
              <a:rPr lang="en-US" sz="1517" dirty="0"/>
              <a:t> </a:t>
            </a:r>
            <a:r>
              <a:rPr lang="en-US" sz="1517" dirty="0" err="1"/>
              <a:t>cukup</a:t>
            </a:r>
            <a:r>
              <a:rPr lang="en-US" sz="1517" dirty="0"/>
              <a:t>, </a:t>
            </a:r>
            <a:r>
              <a:rPr lang="en-US" sz="1517" dirty="0" err="1"/>
              <a:t>peralatan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/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pelatihan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pengembangan</a:t>
            </a:r>
            <a:r>
              <a:rPr lang="en-US" sz="1517" dirty="0"/>
              <a:t> </a:t>
            </a:r>
            <a:r>
              <a:rPr lang="en-US" sz="1517" dirty="0" err="1"/>
              <a:t>pogram</a:t>
            </a:r>
            <a:r>
              <a:rPr lang="en-US" sz="1517" dirty="0"/>
              <a:t> audit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pelaksanaan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Pemilihan</a:t>
            </a:r>
            <a:r>
              <a:rPr lang="en-US" sz="1517" dirty="0"/>
              <a:t> team audit, </a:t>
            </a:r>
            <a:r>
              <a:rPr lang="en-US" sz="1517" dirty="0" err="1"/>
              <a:t>ketidakcukupan</a:t>
            </a:r>
            <a:r>
              <a:rPr lang="en-US" sz="1517" dirty="0"/>
              <a:t> </a:t>
            </a:r>
            <a:r>
              <a:rPr lang="en-US" sz="1517" dirty="0" err="1"/>
              <a:t>kompetensi</a:t>
            </a:r>
            <a:r>
              <a:rPr lang="en-US" sz="1517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Komunikasi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komunikasi</a:t>
            </a:r>
            <a:r>
              <a:rPr lang="en-US" sz="1517" dirty="0"/>
              <a:t> proses </a:t>
            </a:r>
            <a:r>
              <a:rPr lang="en-US" sz="1517" dirty="0" err="1"/>
              <a:t>komunikasi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koordinasi</a:t>
            </a:r>
            <a:r>
              <a:rPr lang="en-US" sz="1517" dirty="0"/>
              <a:t> </a:t>
            </a:r>
            <a:r>
              <a:rPr lang="en-US" sz="1517" dirty="0" err="1"/>
              <a:t>didalam</a:t>
            </a:r>
            <a:r>
              <a:rPr lang="en-US" sz="1517" dirty="0"/>
              <a:t> program audit, </a:t>
            </a:r>
            <a:r>
              <a:rPr lang="en-US" sz="1517" dirty="0" err="1"/>
              <a:t>kerahasiaan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Pengendalian</a:t>
            </a:r>
            <a:r>
              <a:rPr lang="en-US" sz="1517" dirty="0"/>
              <a:t> </a:t>
            </a:r>
            <a:r>
              <a:rPr lang="en-US" sz="1517" dirty="0" err="1"/>
              <a:t>informasi</a:t>
            </a:r>
            <a:r>
              <a:rPr lang="en-US" sz="1517" dirty="0"/>
              <a:t> yang </a:t>
            </a:r>
            <a:r>
              <a:rPr lang="en-US" sz="1517" dirty="0" err="1"/>
              <a:t>terdokumentasi</a:t>
            </a:r>
            <a:r>
              <a:rPr lang="en-US" sz="1517" dirty="0"/>
              <a:t> (documented information), </a:t>
            </a:r>
            <a:r>
              <a:rPr lang="en-US" sz="1517" dirty="0" err="1"/>
              <a:t>kegagalan</a:t>
            </a:r>
            <a:r>
              <a:rPr lang="en-US" sz="1517" dirty="0"/>
              <a:t> </a:t>
            </a:r>
            <a:r>
              <a:rPr lang="en-US" sz="1517" dirty="0" err="1"/>
              <a:t>dalam</a:t>
            </a:r>
            <a:r>
              <a:rPr lang="en-US" sz="1517" dirty="0"/>
              <a:t> </a:t>
            </a:r>
            <a:r>
              <a:rPr lang="en-US" sz="1517" dirty="0" err="1"/>
              <a:t>memproteksi</a:t>
            </a:r>
            <a:r>
              <a:rPr lang="en-US" sz="1517" dirty="0"/>
              <a:t> </a:t>
            </a:r>
            <a:r>
              <a:rPr lang="en-US" sz="1517" dirty="0" err="1"/>
              <a:t>catatan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Memantau</a:t>
            </a:r>
            <a:r>
              <a:rPr lang="en-US" sz="1517" dirty="0"/>
              <a:t>, </a:t>
            </a:r>
            <a:r>
              <a:rPr lang="en-US" sz="1517" dirty="0" err="1"/>
              <a:t>mereview</a:t>
            </a:r>
            <a:r>
              <a:rPr lang="en-US" sz="1517" dirty="0"/>
              <a:t>,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peningkatan</a:t>
            </a:r>
            <a:r>
              <a:rPr lang="en-US" sz="1517" dirty="0"/>
              <a:t> program audit,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kerjasama</a:t>
            </a:r>
            <a:r>
              <a:rPr lang="en-US" sz="1517" dirty="0"/>
              <a:t> auditee, </a:t>
            </a: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bukti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diperiksa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endParaRPr lang="en-US" sz="1517" dirty="0"/>
          </a:p>
          <a:p>
            <a:pPr marL="433374">
              <a:buFont typeface="+mj-lt"/>
              <a:buAutoNum type="arabicPeriod"/>
            </a:pPr>
            <a:r>
              <a:rPr lang="en-US" sz="1950" dirty="0" err="1"/>
              <a:t>Kesempatan</a:t>
            </a:r>
            <a:r>
              <a:rPr lang="en-US" sz="1950" dirty="0"/>
              <a:t> </a:t>
            </a:r>
            <a:r>
              <a:rPr lang="en-US" sz="1950" dirty="0" err="1"/>
              <a:t>untuk</a:t>
            </a:r>
            <a:r>
              <a:rPr lang="en-US" sz="1950" dirty="0"/>
              <a:t> </a:t>
            </a:r>
            <a:r>
              <a:rPr lang="en-US" sz="1950" dirty="0" err="1"/>
              <a:t>meningkatkan</a:t>
            </a:r>
            <a:r>
              <a:rPr lang="en-US" sz="1950" dirty="0"/>
              <a:t> program audit  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 multiple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Minimalisasi</a:t>
            </a:r>
            <a:r>
              <a:rPr lang="en-US" sz="1517" dirty="0"/>
              <a:t> </a:t>
            </a:r>
            <a:r>
              <a:rPr lang="en-US" sz="1517" dirty="0" err="1"/>
              <a:t>waktu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perjalanan</a:t>
            </a:r>
            <a:endParaRPr lang="en-US" sz="1517" dirty="0"/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level </a:t>
            </a:r>
            <a:r>
              <a:rPr lang="en-US" sz="1517" dirty="0" err="1"/>
              <a:t>kompetensi</a:t>
            </a:r>
            <a:r>
              <a:rPr lang="en-US" sz="1517" dirty="0"/>
              <a:t> team audit </a:t>
            </a:r>
            <a:r>
              <a:rPr lang="en-US" sz="1517" dirty="0" err="1"/>
              <a:t>sesuai</a:t>
            </a:r>
            <a:r>
              <a:rPr lang="en-US" sz="1517" dirty="0"/>
              <a:t> level </a:t>
            </a:r>
            <a:r>
              <a:rPr lang="en-US" sz="1517" dirty="0" err="1"/>
              <a:t>sasaran</a:t>
            </a:r>
            <a:r>
              <a:rPr lang="en-US" sz="1517" dirty="0"/>
              <a:t> </a:t>
            </a:r>
            <a:r>
              <a:rPr lang="en-US" sz="1517" dirty="0" err="1"/>
              <a:t>dari</a:t>
            </a:r>
            <a:r>
              <a:rPr lang="en-US" sz="1517" dirty="0"/>
              <a:t>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</a:t>
            </a:r>
            <a:r>
              <a:rPr lang="en-US" sz="1517" dirty="0" err="1"/>
              <a:t>tanggal</a:t>
            </a:r>
            <a:r>
              <a:rPr lang="en-US" sz="1517" dirty="0"/>
              <a:t> audit </a:t>
            </a:r>
            <a:r>
              <a:rPr lang="en-US" sz="1517" dirty="0" err="1"/>
              <a:t>dengan</a:t>
            </a:r>
            <a:r>
              <a:rPr lang="en-US" sz="1517" dirty="0"/>
              <a:t> </a:t>
            </a:r>
            <a:r>
              <a:rPr lang="en-US" sz="1517" dirty="0" err="1"/>
              <a:t>keberadaan</a:t>
            </a:r>
            <a:r>
              <a:rPr lang="en-US" sz="1517" dirty="0"/>
              <a:t> staff </a:t>
            </a:r>
            <a:r>
              <a:rPr lang="en-US" sz="1517" dirty="0" err="1"/>
              <a:t>kunci</a:t>
            </a:r>
            <a:r>
              <a:rPr lang="en-US" sz="1517" dirty="0"/>
              <a:t> auditee</a:t>
            </a:r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32904"/>
            <a:ext cx="8543925" cy="11937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/>
              <a:t>5.3 </a:t>
            </a:r>
            <a:r>
              <a:rPr lang="en-US" sz="2600" dirty="0" err="1"/>
              <a:t>Menetapkan</a:t>
            </a:r>
            <a:r>
              <a:rPr lang="en-US" sz="2600" dirty="0"/>
              <a:t> dan </a:t>
            </a:r>
            <a:r>
              <a:rPr lang="en-US" sz="2600" dirty="0" err="1"/>
              <a:t>Mengevaluasi</a:t>
            </a:r>
            <a:r>
              <a:rPr lang="en-US" sz="2600" dirty="0"/>
              <a:t> </a:t>
            </a:r>
            <a:r>
              <a:rPr lang="en-US" sz="2600" dirty="0" err="1"/>
              <a:t>Risiko</a:t>
            </a:r>
            <a:r>
              <a:rPr lang="en-US" sz="2600" dirty="0"/>
              <a:t> dan </a:t>
            </a:r>
            <a:r>
              <a:rPr lang="en-US" sz="2600" dirty="0" err="1"/>
              <a:t>Peluang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 err="1"/>
              <a:t>dari</a:t>
            </a:r>
            <a:r>
              <a:rPr lang="en-US" sz="2600" dirty="0"/>
              <a:t> Program Audit </a:t>
            </a:r>
            <a:r>
              <a:rPr lang="en-US" sz="2600" u="sng" dirty="0">
                <a:solidFill>
                  <a:srgbClr val="FF0000"/>
                </a:solidFill>
              </a:rPr>
              <a:t>(NEW, ISO 19011:2018)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0417AF-E53B-40FC-992E-7CE139F3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11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5152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50" dirty="0" err="1"/>
              <a:t>Mengadopsi</a:t>
            </a:r>
            <a:r>
              <a:rPr lang="en-US" sz="1950" dirty="0"/>
              <a:t> </a:t>
            </a:r>
            <a:r>
              <a:rPr lang="en-US" sz="1950" dirty="0" err="1"/>
              <a:t>pendekatan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informasi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program audit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dokumen</a:t>
            </a:r>
            <a:r>
              <a:rPr lang="en-US" sz="1950" dirty="0"/>
              <a:t> yang </a:t>
            </a:r>
            <a:r>
              <a:rPr lang="en-US" sz="1950" dirty="0" err="1"/>
              <a:t>diberikan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auditee</a:t>
            </a:r>
          </a:p>
          <a:p>
            <a:pPr marL="0" indent="0">
              <a:buNone/>
            </a:pPr>
            <a:endParaRPr lang="en-US" sz="1950" dirty="0"/>
          </a:p>
          <a:p>
            <a:pPr marL="0" indent="0">
              <a:buNone/>
            </a:pPr>
            <a:r>
              <a:rPr lang="en-US" sz="1950" dirty="0" err="1"/>
              <a:t>Perencanaan</a:t>
            </a:r>
            <a:r>
              <a:rPr lang="en-US" sz="1950" dirty="0"/>
              <a:t> audit </a:t>
            </a:r>
            <a:r>
              <a:rPr lang="en-US" sz="1950" dirty="0" err="1"/>
              <a:t>harus</a:t>
            </a:r>
            <a:r>
              <a:rPr lang="en-US" sz="1950" dirty="0"/>
              <a:t> </a:t>
            </a:r>
            <a:r>
              <a:rPr lang="en-US" sz="1950" dirty="0" err="1"/>
              <a:t>mempertimbangkan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kegiatan</a:t>
            </a:r>
            <a:r>
              <a:rPr lang="en-US" sz="1950" dirty="0"/>
              <a:t> audit </a:t>
            </a:r>
            <a:r>
              <a:rPr lang="en-US" sz="1950" dirty="0" err="1"/>
              <a:t>terhadap</a:t>
            </a:r>
            <a:r>
              <a:rPr lang="en-US" sz="1950" dirty="0"/>
              <a:t> proses </a:t>
            </a:r>
            <a:r>
              <a:rPr lang="en-US" sz="1950" dirty="0" err="1"/>
              <a:t>dari</a:t>
            </a:r>
            <a:r>
              <a:rPr lang="en-US" sz="1950" dirty="0"/>
              <a:t> auditee,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menetapkan</a:t>
            </a:r>
            <a:r>
              <a:rPr lang="en-US" sz="1950" dirty="0"/>
              <a:t> </a:t>
            </a:r>
            <a:r>
              <a:rPr lang="en-US" sz="1950" dirty="0" err="1"/>
              <a:t>persetujuan</a:t>
            </a:r>
            <a:r>
              <a:rPr lang="en-US" sz="1950" dirty="0"/>
              <a:t> </a:t>
            </a:r>
            <a:r>
              <a:rPr lang="en-US" sz="1950" dirty="0" err="1"/>
              <a:t>klien</a:t>
            </a:r>
            <a:r>
              <a:rPr lang="en-US" sz="1950" dirty="0"/>
              <a:t> audit, team audit </a:t>
            </a:r>
            <a:r>
              <a:rPr lang="en-US" sz="1950" dirty="0" err="1"/>
              <a:t>dan</a:t>
            </a:r>
            <a:r>
              <a:rPr lang="en-US" sz="1950" dirty="0"/>
              <a:t> auditee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terhadap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 </a:t>
            </a:r>
            <a:r>
              <a:rPr lang="en-US" sz="1950" dirty="0" err="1"/>
              <a:t>akibat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perencanaan</a:t>
            </a:r>
            <a:r>
              <a:rPr lang="en-US" sz="1950" dirty="0"/>
              <a:t> yang </a:t>
            </a:r>
            <a:r>
              <a:rPr lang="en-US" sz="1950" dirty="0" err="1"/>
              <a:t>tidak</a:t>
            </a:r>
            <a:r>
              <a:rPr lang="en-US" sz="1950" dirty="0"/>
              <a:t> </a:t>
            </a:r>
            <a:r>
              <a:rPr lang="en-US" sz="1950" dirty="0" err="1"/>
              <a:t>efektif</a:t>
            </a: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kepada</a:t>
            </a:r>
            <a:r>
              <a:rPr lang="en-US" sz="1950" dirty="0"/>
              <a:t> auditee yang </a:t>
            </a:r>
            <a:r>
              <a:rPr lang="en-US" sz="1950" dirty="0" err="1"/>
              <a:t>terjadi</a:t>
            </a:r>
            <a:r>
              <a:rPr lang="en-US" sz="1950" dirty="0"/>
              <a:t> </a:t>
            </a:r>
            <a:r>
              <a:rPr lang="en-US" sz="1950" dirty="0" err="1"/>
              <a:t>selama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 marL="386942" lvl="1" indent="0">
              <a:buNone/>
            </a:pPr>
            <a:r>
              <a:rPr lang="en-US" sz="1733" dirty="0" err="1"/>
              <a:t>Risiko</a:t>
            </a:r>
            <a:r>
              <a:rPr lang="en-US" sz="1733" dirty="0"/>
              <a:t> </a:t>
            </a:r>
            <a:r>
              <a:rPr lang="en-US" sz="1733" dirty="0" err="1"/>
              <a:t>bisa</a:t>
            </a:r>
            <a:r>
              <a:rPr lang="en-US" sz="1733" dirty="0"/>
              <a:t> </a:t>
            </a:r>
            <a:r>
              <a:rPr lang="en-US" sz="1733" dirty="0" err="1"/>
              <a:t>terjadi</a:t>
            </a:r>
            <a:r>
              <a:rPr lang="en-US" sz="1733" dirty="0"/>
              <a:t> </a:t>
            </a:r>
            <a:r>
              <a:rPr lang="en-US" sz="1733" dirty="0" err="1"/>
              <a:t>sebagai</a:t>
            </a:r>
            <a:r>
              <a:rPr lang="en-US" sz="1733" dirty="0"/>
              <a:t> </a:t>
            </a:r>
            <a:r>
              <a:rPr lang="en-US" sz="1733" dirty="0" err="1"/>
              <a:t>akibat</a:t>
            </a:r>
            <a:r>
              <a:rPr lang="en-US" sz="1733" dirty="0"/>
              <a:t> </a:t>
            </a:r>
            <a:r>
              <a:rPr lang="en-US" sz="1733" dirty="0" err="1"/>
              <a:t>dari</a:t>
            </a:r>
            <a:r>
              <a:rPr lang="en-US" sz="1733" dirty="0"/>
              <a:t> </a:t>
            </a:r>
            <a:r>
              <a:rPr lang="en-US" sz="1733" dirty="0" err="1"/>
              <a:t>kehadiran</a:t>
            </a:r>
            <a:r>
              <a:rPr lang="en-US" sz="1733" dirty="0"/>
              <a:t> team audit yang </a:t>
            </a:r>
            <a:r>
              <a:rPr lang="en-US" sz="1733" dirty="0" err="1"/>
              <a:t>mempengaruhi</a:t>
            </a:r>
            <a:r>
              <a:rPr lang="en-US" sz="1733" dirty="0"/>
              <a:t> </a:t>
            </a:r>
            <a:r>
              <a:rPr lang="en-US" sz="1733" dirty="0" err="1"/>
              <a:t>pengaturan</a:t>
            </a:r>
            <a:r>
              <a:rPr lang="en-US" sz="1733" dirty="0"/>
              <a:t> di QHSE </a:t>
            </a:r>
            <a:r>
              <a:rPr lang="en-US" sz="1733" dirty="0" err="1"/>
              <a:t>dan</a:t>
            </a:r>
            <a:r>
              <a:rPr lang="en-US" sz="1733" dirty="0"/>
              <a:t> </a:t>
            </a:r>
            <a:r>
              <a:rPr lang="en-US" sz="1733" dirty="0" err="1"/>
              <a:t>terhadap</a:t>
            </a:r>
            <a:r>
              <a:rPr lang="en-US" sz="1733" dirty="0"/>
              <a:t> </a:t>
            </a:r>
            <a:r>
              <a:rPr lang="en-US" sz="1733" dirty="0" err="1"/>
              <a:t>produk</a:t>
            </a:r>
            <a:r>
              <a:rPr lang="en-US" sz="1733" dirty="0"/>
              <a:t>, </a:t>
            </a:r>
            <a:r>
              <a:rPr lang="en-US" sz="1733" dirty="0" err="1"/>
              <a:t>jasa</a:t>
            </a:r>
            <a:r>
              <a:rPr lang="en-US" sz="1733" dirty="0"/>
              <a:t>, personal </a:t>
            </a:r>
            <a:r>
              <a:rPr lang="en-US" sz="1733" dirty="0" err="1"/>
              <a:t>atau</a:t>
            </a:r>
            <a:r>
              <a:rPr lang="en-US" sz="1733" dirty="0"/>
              <a:t> </a:t>
            </a:r>
            <a:r>
              <a:rPr lang="en-US" sz="1733" dirty="0" err="1"/>
              <a:t>infrastruktur</a:t>
            </a:r>
            <a:r>
              <a:rPr lang="en-US" sz="1733" dirty="0"/>
              <a:t> (</a:t>
            </a:r>
            <a:r>
              <a:rPr lang="en-US" sz="1733" dirty="0" err="1"/>
              <a:t>misalnya</a:t>
            </a:r>
            <a:r>
              <a:rPr lang="en-US" sz="1733" dirty="0"/>
              <a:t> </a:t>
            </a:r>
            <a:r>
              <a:rPr lang="en-US" sz="1733" dirty="0" err="1"/>
              <a:t>kontaminasi</a:t>
            </a:r>
            <a:r>
              <a:rPr lang="en-US" sz="1733" dirty="0"/>
              <a:t> di clean room)</a:t>
            </a:r>
          </a:p>
          <a:p>
            <a:pPr marL="0" indent="0">
              <a:buNone/>
            </a:pPr>
            <a:endParaRPr lang="en-US" sz="1733" dirty="0"/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961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/>
              <a:t>6.3.2.1. </a:t>
            </a:r>
            <a:r>
              <a:rPr lang="en-US" sz="2600" dirty="0" err="1"/>
              <a:t>Pendekatan</a:t>
            </a:r>
            <a:r>
              <a:rPr lang="en-US" sz="2600" dirty="0"/>
              <a:t> </a:t>
            </a:r>
            <a:r>
              <a:rPr lang="en-US" sz="2600" dirty="0" err="1"/>
              <a:t>berdasarkan</a:t>
            </a:r>
            <a:r>
              <a:rPr lang="en-US" sz="2600" dirty="0"/>
              <a:t> </a:t>
            </a:r>
            <a:r>
              <a:rPr lang="en-US" sz="2600" dirty="0" err="1"/>
              <a:t>risiko</a:t>
            </a:r>
            <a:r>
              <a:rPr lang="en-US" sz="2600" dirty="0"/>
              <a:t> </a:t>
            </a:r>
            <a:r>
              <a:rPr lang="en-US" sz="2600" dirty="0" err="1"/>
              <a:t>dalam</a:t>
            </a:r>
            <a:r>
              <a:rPr lang="en-US" sz="2600" dirty="0"/>
              <a:t> </a:t>
            </a:r>
            <a:r>
              <a:rPr lang="en-US" sz="2600" dirty="0" err="1"/>
              <a:t>perencanaan</a:t>
            </a:r>
            <a:r>
              <a:rPr lang="en-US" sz="2600" dirty="0"/>
              <a:t> </a:t>
            </a:r>
            <a:r>
              <a:rPr lang="en-US" sz="2600" u="sng" dirty="0">
                <a:solidFill>
                  <a:srgbClr val="FF0000"/>
                </a:solidFill>
              </a:rPr>
              <a:t>(NEW ISO 19011:2018 !!)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ED088-13AC-440F-8916-17CBDDD3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9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6536" y="214298"/>
            <a:ext cx="7698668" cy="1143000"/>
          </a:xfrm>
          <a:noFill/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dirty="0" err="1"/>
              <a:t>Jadual</a:t>
            </a:r>
            <a:r>
              <a:rPr lang="en-US" dirty="0"/>
              <a:t> Audit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10" y="1674836"/>
            <a:ext cx="8427564" cy="4468808"/>
          </a:xfrm>
          <a:noFill/>
        </p:spPr>
        <p:txBody>
          <a:bodyPr>
            <a:normAutofit/>
          </a:bodyPr>
          <a:lstStyle/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 err="1"/>
              <a:t>Jadual</a:t>
            </a:r>
            <a:r>
              <a:rPr lang="en-US" sz="2000" dirty="0"/>
              <a:t> Audit </a:t>
            </a:r>
            <a:r>
              <a:rPr lang="en-US" sz="2000" u="sng" dirty="0" err="1">
                <a:solidFill>
                  <a:srgbClr val="FF0000"/>
                </a:solidFill>
              </a:rPr>
              <a:t>berdasarkan</a:t>
            </a:r>
            <a:r>
              <a:rPr lang="en-US" sz="2000" u="sng" dirty="0">
                <a:solidFill>
                  <a:srgbClr val="FF0000"/>
                </a:solidFill>
              </a:rPr>
              <a:t> proses </a:t>
            </a:r>
            <a:r>
              <a:rPr lang="en-US" sz="2000" dirty="0">
                <a:solidFill>
                  <a:srgbClr val="FF0000"/>
                </a:solidFill>
              </a:rPr>
              <a:t>*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mempertimbangkan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FF0000"/>
                </a:solidFill>
              </a:rPr>
              <a:t>r</a:t>
            </a:r>
            <a:r>
              <a:rPr lang="id-ID" sz="2000" u="sng" dirty="0">
                <a:solidFill>
                  <a:srgbClr val="FF0000"/>
                </a:solidFill>
              </a:rPr>
              <a:t>i</a:t>
            </a:r>
            <a:r>
              <a:rPr lang="en-US" sz="2000" u="sng" dirty="0" err="1">
                <a:solidFill>
                  <a:srgbClr val="FF0000"/>
                </a:solidFill>
              </a:rPr>
              <a:t>siko</a:t>
            </a:r>
            <a:r>
              <a:rPr lang="en-US" sz="2000" dirty="0"/>
              <a:t>,  trend </a:t>
            </a:r>
            <a:r>
              <a:rPr lang="en-US" sz="2000" dirty="0" err="1"/>
              <a:t>kinerja</a:t>
            </a:r>
            <a:r>
              <a:rPr lang="en-US" sz="2000" dirty="0"/>
              <a:t> internal dan external (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), </a:t>
            </a:r>
            <a:r>
              <a:rPr lang="en-US" sz="2000" dirty="0" err="1"/>
              <a:t>kritikal</a:t>
            </a:r>
            <a:r>
              <a:rPr lang="en-US" sz="2000" dirty="0"/>
              <a:t> proses  dan </a:t>
            </a: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yang </a:t>
            </a:r>
            <a:r>
              <a:rPr lang="en-US" sz="2000" u="sng" dirty="0" err="1">
                <a:solidFill>
                  <a:srgbClr val="FF0000"/>
                </a:solidFill>
              </a:rPr>
              <a:t>mempengaruhi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en-US" sz="2000" u="sng" dirty="0">
                <a:solidFill>
                  <a:srgbClr val="FF0000"/>
                </a:solidFill>
              </a:rPr>
              <a:t> *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a.l</a:t>
            </a:r>
            <a:r>
              <a:rPr lang="en-US" sz="2000" dirty="0"/>
              <a:t>: </a:t>
            </a:r>
          </a:p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/>
              <a:t>Dasar </a:t>
            </a:r>
            <a:r>
              <a:rPr lang="en-US" sz="2000" dirty="0" err="1"/>
              <a:t>penetapan</a:t>
            </a:r>
            <a:r>
              <a:rPr lang="en-US" sz="2000" dirty="0"/>
              <a:t> </a:t>
            </a:r>
            <a:r>
              <a:rPr lang="en-US" sz="2000" dirty="0" err="1"/>
              <a:t>prioritas</a:t>
            </a:r>
            <a:r>
              <a:rPr lang="en-US" sz="2000" dirty="0"/>
              <a:t> </a:t>
            </a:r>
            <a:r>
              <a:rPr lang="id-ID" sz="2000" dirty="0"/>
              <a:t>jadwal</a:t>
            </a:r>
            <a:r>
              <a:rPr lang="en-US" sz="2000" dirty="0"/>
              <a:t> audit  </a:t>
            </a:r>
            <a:endParaRPr lang="en-US" sz="2000" u="sng" dirty="0"/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Proses</a:t>
            </a:r>
            <a:r>
              <a:rPr lang="en-US" sz="2000" b="1" dirty="0"/>
              <a:t> </a:t>
            </a:r>
            <a:r>
              <a:rPr lang="en-US" sz="2000" b="1" dirty="0" err="1"/>
              <a:t>beresiko</a:t>
            </a:r>
            <a:r>
              <a:rPr lang="en-US" sz="2000" b="1" dirty="0"/>
              <a:t> </a:t>
            </a:r>
            <a:r>
              <a:rPr lang="en-US" sz="2000" b="1" dirty="0" err="1"/>
              <a:t>tinggi</a:t>
            </a:r>
            <a:r>
              <a:rPr lang="en-US" sz="2000" b="1" dirty="0"/>
              <a:t>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Langsung</a:t>
            </a:r>
            <a:r>
              <a:rPr lang="en-US" sz="2000" b="1" dirty="0"/>
              <a:t> </a:t>
            </a:r>
            <a:r>
              <a:rPr lang="en-US" sz="2000" b="1" dirty="0" err="1"/>
              <a:t>berkaitan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pelanggan</a:t>
            </a:r>
            <a:r>
              <a:rPr lang="en-US" sz="2000" b="1" dirty="0"/>
              <a:t> (Customer Oriented Process)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Kritikal</a:t>
            </a:r>
            <a:r>
              <a:rPr lang="en-US" sz="2000" b="1" dirty="0"/>
              <a:t> </a:t>
            </a:r>
            <a:r>
              <a:rPr lang="en-US" sz="2000" b="1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beresiko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, special </a:t>
            </a:r>
            <a:r>
              <a:rPr lang="en-US" sz="2000" dirty="0" err="1"/>
              <a:t>characteritic</a:t>
            </a:r>
            <a:r>
              <a:rPr lang="en-US" sz="2000" dirty="0"/>
              <a:t>, safety, </a:t>
            </a:r>
            <a:r>
              <a:rPr lang="en-US" sz="2000" dirty="0" err="1"/>
              <a:t>regulasi</a:t>
            </a:r>
            <a:r>
              <a:rPr lang="en-US" sz="2000" dirty="0"/>
              <a:t> </a:t>
            </a:r>
            <a:r>
              <a:rPr lang="en-US" sz="2000" dirty="0" err="1"/>
              <a:t>pemerintah</a:t>
            </a:r>
            <a:r>
              <a:rPr lang="en-US" sz="2000" dirty="0"/>
              <a:t>)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Special proses</a:t>
            </a:r>
            <a:r>
              <a:rPr lang="en-US" sz="2000" dirty="0"/>
              <a:t>, (proses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ketidaksesuaian</a:t>
            </a:r>
            <a:r>
              <a:rPr lang="en-US" sz="2000" dirty="0"/>
              <a:t> yang </a:t>
            </a:r>
            <a:r>
              <a:rPr lang="en-US" sz="2000" dirty="0" err="1"/>
              <a:t>timbul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diverifikasi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inspeksi</a:t>
            </a:r>
            <a:r>
              <a:rPr lang="en-US" sz="2000" dirty="0"/>
              <a:t>) audit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ditekankan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pengontrolan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proses.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Kinerja</a:t>
            </a:r>
            <a:r>
              <a:rPr lang="en-US" sz="2000" b="1" dirty="0"/>
              <a:t> Proses </a:t>
            </a:r>
            <a:r>
              <a:rPr lang="en-US" sz="2000" dirty="0"/>
              <a:t>(trend </a:t>
            </a:r>
            <a:r>
              <a:rPr lang="en-US" sz="2000" dirty="0" err="1"/>
              <a:t>kinerja</a:t>
            </a:r>
            <a:r>
              <a:rPr lang="en-US" sz="2000" dirty="0"/>
              <a:t> internal, external,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Hasil Audit </a:t>
            </a:r>
            <a:r>
              <a:rPr lang="en-US" sz="2000" b="1" dirty="0" err="1">
                <a:solidFill>
                  <a:srgbClr val="FF0000"/>
                </a:solidFill>
              </a:rPr>
              <a:t>sebelumnya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temuan</a:t>
            </a:r>
            <a:r>
              <a:rPr lang="en-US" sz="2000" dirty="0">
                <a:solidFill>
                  <a:srgbClr val="FF0000"/>
                </a:solidFill>
              </a:rPr>
              <a:t> audit yang </a:t>
            </a:r>
            <a:r>
              <a:rPr lang="en-US" sz="2000" dirty="0" err="1">
                <a:solidFill>
                  <a:srgbClr val="FF0000"/>
                </a:solidFill>
              </a:rPr>
              <a:t>belum</a:t>
            </a:r>
            <a:r>
              <a:rPr lang="en-US" sz="2000" dirty="0">
                <a:solidFill>
                  <a:srgbClr val="FF0000"/>
                </a:solidFill>
              </a:rPr>
              <a:t> close </a:t>
            </a:r>
            <a:r>
              <a:rPr lang="en-US" sz="2000" dirty="0" err="1">
                <a:solidFill>
                  <a:srgbClr val="FF0000"/>
                </a:solidFill>
              </a:rPr>
              <a:t>perbaikannya</a:t>
            </a:r>
            <a:r>
              <a:rPr lang="en-US" sz="2000" dirty="0">
                <a:solidFill>
                  <a:srgbClr val="FF0000"/>
                </a:solidFill>
              </a:rPr>
              <a:t>).</a:t>
            </a:r>
            <a:endParaRPr lang="en-US" sz="2000" b="1" dirty="0">
              <a:solidFill>
                <a:srgbClr val="FF0000"/>
              </a:solidFill>
            </a:endParaRPr>
          </a:p>
          <a:p>
            <a:pPr lvl="1" algn="just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024174" y="1311579"/>
            <a:ext cx="688182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B600C6-2AF4-46A5-A341-6754A63C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2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92898"/>
            <a:ext cx="9906000" cy="36510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42852"/>
            <a:ext cx="9906000" cy="1476375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Jadual</a:t>
            </a:r>
            <a:r>
              <a:rPr lang="en-US" b="1" dirty="0"/>
              <a:t> Audit (</a:t>
            </a:r>
            <a:r>
              <a:rPr lang="en-US" b="1" dirty="0" err="1"/>
              <a:t>lanjutan</a:t>
            </a:r>
            <a:r>
              <a:rPr lang="en-US" b="1" dirty="0"/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2772" name="Picture 4" descr="http://phitagoras.com/wp-content/uploads/2011/12/993068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/>
          <a:stretch/>
        </p:blipFill>
        <p:spPr bwMode="auto">
          <a:xfrm>
            <a:off x="272480" y="1628800"/>
            <a:ext cx="3537512" cy="422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232" y="1414486"/>
            <a:ext cx="6286544" cy="1728762"/>
          </a:xfrm>
          <a:noFill/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 err="1">
                <a:solidFill>
                  <a:srgbClr val="FF0000"/>
                </a:solidFill>
              </a:rPr>
              <a:t>Frekuensi</a:t>
            </a:r>
            <a:r>
              <a:rPr lang="en-US" sz="2200" dirty="0">
                <a:solidFill>
                  <a:srgbClr val="FF0000"/>
                </a:solidFill>
              </a:rPr>
              <a:t> audit </a:t>
            </a:r>
            <a:r>
              <a:rPr lang="en-US" sz="2200" dirty="0" err="1">
                <a:solidFill>
                  <a:srgbClr val="FF0000"/>
                </a:solidFill>
              </a:rPr>
              <a:t>harus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direview</a:t>
            </a:r>
            <a:r>
              <a:rPr lang="en-US" sz="2200" dirty="0">
                <a:solidFill>
                  <a:srgbClr val="FF0000"/>
                </a:solidFill>
              </a:rPr>
              <a:t>, </a:t>
            </a:r>
            <a:r>
              <a:rPr lang="en-US" sz="2200" dirty="0" err="1">
                <a:solidFill>
                  <a:srgbClr val="FF0000"/>
                </a:solidFill>
              </a:rPr>
              <a:t>bila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perlu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disesuaikan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berdasarkan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kejadian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Perubahan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proses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Ketidaksesuaian</a:t>
            </a:r>
            <a:r>
              <a:rPr lang="en-US" sz="2200" dirty="0">
                <a:solidFill>
                  <a:srgbClr val="FF0000"/>
                </a:solidFill>
              </a:rPr>
              <a:t> internal </a:t>
            </a:r>
            <a:r>
              <a:rPr lang="en-US" sz="2200" dirty="0" err="1">
                <a:solidFill>
                  <a:srgbClr val="FF0000"/>
                </a:solidFill>
              </a:rPr>
              <a:t>dan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eksternal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Keluhan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pelanggan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90000"/>
              </a:lnSpc>
              <a:buNone/>
            </a:pPr>
            <a:endParaRPr lang="en-US" sz="22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809992" y="3393194"/>
            <a:ext cx="5833628" cy="29647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Catatan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Sentral Sistem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memerlukan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kontrol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sampai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perlu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memastikan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negatif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personal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berubah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mengikuti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Perusahaan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tambahan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ketika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terjadi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ketidaksesuain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internal,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eksternal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keluhan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pelanggan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9570D1-87A2-4C18-9477-8E49EE57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40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776" y="188640"/>
            <a:ext cx="5961112" cy="1143000"/>
          </a:xfrm>
        </p:spPr>
        <p:txBody>
          <a:bodyPr/>
          <a:lstStyle/>
          <a:p>
            <a:pPr algn="l" eaLnBrk="1" hangingPunct="1"/>
            <a:r>
              <a:rPr lang="en-US" b="1" dirty="0" err="1"/>
              <a:t>Penjelasan</a:t>
            </a:r>
            <a:r>
              <a:rPr lang="en-US" b="1" dirty="0"/>
              <a:t> Training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2260476" y="1285860"/>
            <a:ext cx="6969224" cy="4929222"/>
          </a:xfrm>
          <a:noFill/>
        </p:spPr>
        <p:txBody>
          <a:bodyPr>
            <a:normAutofit lnSpcReduction="10000"/>
          </a:bodyPr>
          <a:lstStyle/>
          <a:p>
            <a:pPr marL="1079500" indent="-360363" eaLnBrk="1" hangingPunct="1">
              <a:lnSpc>
                <a:spcPct val="90000"/>
              </a:lnSpc>
            </a:pPr>
            <a:endParaRPr lang="en-US" sz="2000" dirty="0"/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Training Internal Audit ISO 9001, ISO 14001 dan ISO 45001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1438275" lvl="1" indent="-360363"/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9001, ISO 14001 dan ISO 45001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pasal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9.2 internal audit 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19011:2011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pedoman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pelaksanaan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Internal Audit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“Successful”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“Attendance”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3467-4DEC-4ED9-8930-4191F145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656" y="6555213"/>
            <a:ext cx="6195544" cy="319722"/>
          </a:xfrm>
        </p:spPr>
        <p:txBody>
          <a:bodyPr/>
          <a:lstStyle/>
          <a:p>
            <a:pPr algn="l"/>
            <a:r>
              <a:rPr lang="pt-BR" sz="1200"/>
              <a:t>Audit integrasi ISO 9001 &amp; ISO 14001 Rev 01 - © Copyright Sentral Sistem,  Mei 2019</a:t>
            </a:r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789187" y="404663"/>
            <a:ext cx="1196008" cy="1656183"/>
          </a:xfrm>
          <a:prstGeom prst="bentArrow">
            <a:avLst>
              <a:gd name="adj1" fmla="val 19009"/>
              <a:gd name="adj2" fmla="val 21553"/>
              <a:gd name="adj3" fmla="val 41439"/>
              <a:gd name="adj4" fmla="val 4105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1323456" y="-3"/>
            <a:ext cx="1635299" cy="4077074"/>
          </a:xfrm>
          <a:prstGeom prst="bentArrow">
            <a:avLst>
              <a:gd name="adj1" fmla="val 14231"/>
              <a:gd name="adj2" fmla="val 17372"/>
              <a:gd name="adj3" fmla="val 29582"/>
              <a:gd name="adj4" fmla="val 41058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0800000" flipH="1">
            <a:off x="789953" y="404662"/>
            <a:ext cx="2146823" cy="4910288"/>
          </a:xfrm>
          <a:prstGeom prst="bentArrow">
            <a:avLst>
              <a:gd name="adj1" fmla="val 12234"/>
              <a:gd name="adj2" fmla="val 13046"/>
              <a:gd name="adj3" fmla="val 24258"/>
              <a:gd name="adj4" fmla="val 4105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79315" y="-22824"/>
            <a:ext cx="1393365" cy="133164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INTERNAL AUDITOR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22824"/>
            <a:ext cx="501921" cy="688082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745088" y="1308816"/>
            <a:ext cx="4160912" cy="2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6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034" y="1500174"/>
            <a:ext cx="8859503" cy="4525963"/>
          </a:xfrm>
          <a:noFill/>
        </p:spPr>
        <p:txBody>
          <a:bodyPr>
            <a:normAutofit/>
          </a:bodyPr>
          <a:lstStyle/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/>
              <a:t>Faktor-faktor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menyusun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audit: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Lokasi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Unit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endParaRPr lang="en-US" sz="2000" dirty="0"/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aktivitas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Lama </a:t>
            </a:r>
            <a:r>
              <a:rPr lang="en-US" sz="2000" dirty="0" err="1"/>
              <a:t>pelaksanaan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Loading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shift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makan</a:t>
            </a:r>
            <a:r>
              <a:rPr lang="en-US" sz="2000" dirty="0"/>
              <a:t> </a:t>
            </a:r>
            <a:r>
              <a:rPr lang="en-US" sz="2000" dirty="0" err="1"/>
              <a:t>siang</a:t>
            </a:r>
            <a:r>
              <a:rPr lang="en-US" sz="2000" dirty="0"/>
              <a:t> / </a:t>
            </a:r>
            <a:r>
              <a:rPr lang="en-US" sz="2000" dirty="0" err="1"/>
              <a:t>istirahat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personel</a:t>
            </a:r>
            <a:r>
              <a:rPr lang="en-US" sz="2000" dirty="0"/>
              <a:t> yang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kegiatan</a:t>
            </a:r>
            <a:r>
              <a:rPr lang="en-US" sz="2000" dirty="0"/>
              <a:t> yang </a:t>
            </a:r>
            <a:r>
              <a:rPr lang="en-US" sz="2000" dirty="0" err="1"/>
              <a:t>bersangkutan</a:t>
            </a:r>
            <a:r>
              <a:rPr lang="en-US" sz="2000" dirty="0"/>
              <a:t>.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Kerumitan</a:t>
            </a:r>
            <a:r>
              <a:rPr lang="en-US" sz="2000" dirty="0"/>
              <a:t> (</a:t>
            </a:r>
            <a:r>
              <a:rPr lang="en-US" sz="2000" i="1" dirty="0"/>
              <a:t>complexity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Pentingnya</a:t>
            </a:r>
            <a:r>
              <a:rPr lang="en-US" sz="2000" dirty="0"/>
              <a:t> (</a:t>
            </a:r>
            <a:r>
              <a:rPr lang="en-US" sz="2000" i="1" dirty="0"/>
              <a:t>criticality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PERUBAHAN YANG TERJADI PADA PERUSAHAAN *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285752"/>
            <a:ext cx="9906000" cy="1214422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Penetapan</a:t>
            </a:r>
            <a:r>
              <a:rPr lang="en-US" b="1" dirty="0"/>
              <a:t> </a:t>
            </a:r>
            <a:r>
              <a:rPr lang="en-US" b="1" dirty="0" err="1"/>
              <a:t>Jadual</a:t>
            </a:r>
            <a:r>
              <a:rPr lang="en-US" b="1" dirty="0"/>
              <a:t> Audit </a:t>
            </a:r>
          </a:p>
        </p:txBody>
      </p:sp>
      <p:graphicFrame>
        <p:nvGraphicFramePr>
          <p:cNvPr id="2050" name="Object 14"/>
          <p:cNvGraphicFramePr>
            <a:graphicFrameLocks noChangeAspect="1"/>
          </p:cNvGraphicFramePr>
          <p:nvPr/>
        </p:nvGraphicFramePr>
        <p:xfrm>
          <a:off x="6177136" y="2996952"/>
          <a:ext cx="3198250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7" name="Clip" r:id="rId3" imgW="23538240" imgH="21023640" progId="">
                  <p:embed/>
                </p:oleObj>
              </mc:Choice>
              <mc:Fallback>
                <p:oleObj name="Clip" r:id="rId3" imgW="23538240" imgH="21023640" progId="">
                  <p:embed/>
                  <p:pic>
                    <p:nvPicPr>
                      <p:cNvPr id="205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136" y="2996952"/>
                        <a:ext cx="3198250" cy="2446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B4B3A9-D742-4E0C-8489-879C1355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87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2CF7-EE2E-924C-80B5-2B3C1605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Workshop 1 : </a:t>
            </a:r>
            <a:r>
              <a:rPr lang="en-US" b="1" dirty="0" err="1"/>
              <a:t>Menyusun</a:t>
            </a:r>
            <a:r>
              <a:rPr lang="en-US" b="1" dirty="0"/>
              <a:t> Program Audit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AE3E-C3E1-7E41-8271-31AA7714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7D27-6CD3-4425-86E8-C81BAC3A6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300" y="6583362"/>
            <a:ext cx="60261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E9906-DC5F-44B4-8703-B6ADAC7C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98" y="1956275"/>
            <a:ext cx="9982200" cy="49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pic>
        <p:nvPicPr>
          <p:cNvPr id="522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093965" y="0"/>
            <a:ext cx="4808984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114701" y="-27384"/>
            <a:ext cx="402401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0" dirty="0">
                <a:solidFill>
                  <a:srgbClr val="FFC000"/>
                </a:solidFill>
                <a:latin typeface="+mn-lt"/>
              </a:rPr>
              <a:t>ISO 9001:2015</a:t>
            </a:r>
          </a:p>
          <a:p>
            <a:pPr algn="ctr" eaLnBrk="0" hangingPunct="0"/>
            <a:r>
              <a:rPr lang="en-US" sz="3600" dirty="0">
                <a:solidFill>
                  <a:srgbClr val="FFC000"/>
                </a:solidFill>
              </a:rPr>
              <a:t>ISO 14001:2015</a:t>
            </a:r>
            <a:endParaRPr lang="en-US" sz="2400" b="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5673080" y="1916832"/>
            <a:ext cx="4016896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1.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Ruang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Lingkup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2.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Referensi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Normatif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3.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Istilah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dan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Definisi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4.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Konteks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Organisasi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5. 	Leadership</a:t>
            </a: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6.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Perencanaan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7.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Sarana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Pendukung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(Support)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dirty="0" err="1">
                <a:solidFill>
                  <a:schemeClr val="bg1"/>
                </a:solidFill>
                <a:latin typeface="+mn-lt"/>
              </a:rPr>
              <a:t>Operasional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Performance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dirty="0" err="1">
                <a:solidFill>
                  <a:schemeClr val="bg1"/>
                </a:solidFill>
                <a:latin typeface="+mn-lt"/>
              </a:rPr>
              <a:t>Peningkatan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Berkelanjutan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760640" y="1772816"/>
            <a:ext cx="416091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612C9-DF91-449A-BB50-C769F71E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E99E2-7C2E-4E14-AF19-9C6E6E3C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56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78155" y="38201"/>
            <a:ext cx="5370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9001:2015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dirty="0">
                <a:solidFill>
                  <a:srgbClr val="00B050"/>
                </a:solidFill>
                <a:latin typeface="Impact" panose="020B0806030902050204" pitchFamily="34" charset="0"/>
              </a:rPr>
              <a:t>ISO 14001:2015</a:t>
            </a:r>
            <a:endParaRPr lang="en-US" sz="32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51846" y="1073339"/>
            <a:ext cx="4988860" cy="4773825"/>
          </a:xfrm>
          <a:prstGeom prst="roundRect">
            <a:avLst>
              <a:gd name="adj" fmla="val 8808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493884" y="1053229"/>
            <a:ext cx="483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Scope of the OH&amp;S&amp;E management system (4.3/4.4)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8504" y="796276"/>
            <a:ext cx="174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and External Issues (4.1)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41929" y="531257"/>
            <a:ext cx="1747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Needs and expectation and other interested parties (4.2)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4909" y="5835543"/>
            <a:ext cx="257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Intended Outcomes of the OH&amp;S&amp;E management system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22135" y="1052736"/>
            <a:ext cx="5793872" cy="4635796"/>
            <a:chOff x="1641135" y="1370876"/>
            <a:chExt cx="5793872" cy="4635796"/>
          </a:xfrm>
        </p:grpSpPr>
        <p:grpSp>
          <p:nvGrpSpPr>
            <p:cNvPr id="8" name="Group 7"/>
            <p:cNvGrpSpPr/>
            <p:nvPr/>
          </p:nvGrpSpPr>
          <p:grpSpPr>
            <a:xfrm>
              <a:off x="2817157" y="1984156"/>
              <a:ext cx="3488923" cy="3650162"/>
              <a:chOff x="3146611" y="2326341"/>
              <a:chExt cx="2803712" cy="2933284"/>
            </a:xfrm>
            <a:noFill/>
          </p:grpSpPr>
          <p:sp>
            <p:nvSpPr>
              <p:cNvPr id="18" name="Oval 17"/>
              <p:cNvSpPr/>
              <p:nvPr/>
            </p:nvSpPr>
            <p:spPr>
              <a:xfrm>
                <a:off x="3866027" y="3119717"/>
                <a:ext cx="1385048" cy="138504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094627" y="2326341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094627" y="433177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022475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146611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414097" y="15840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42139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60957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4097" y="5606562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  <p:sp>
          <p:nvSpPr>
            <p:cNvPr id="9" name="Arc 8"/>
            <p:cNvSpPr/>
            <p:nvPr/>
          </p:nvSpPr>
          <p:spPr>
            <a:xfrm rot="16200000">
              <a:off x="2558304" y="1711135"/>
              <a:ext cx="4038752" cy="4076548"/>
            </a:xfrm>
            <a:prstGeom prst="arc">
              <a:avLst>
                <a:gd name="adj1" fmla="val 16543597"/>
                <a:gd name="adj2" fmla="val 2125611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2577202" y="1730033"/>
              <a:ext cx="4038752" cy="4076548"/>
            </a:xfrm>
            <a:prstGeom prst="arc">
              <a:avLst>
                <a:gd name="adj1" fmla="val 16543597"/>
                <a:gd name="adj2" fmla="val 2130194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5400000">
              <a:off x="2577202" y="1794927"/>
              <a:ext cx="4038752" cy="4076548"/>
            </a:xfrm>
            <a:prstGeom prst="arc">
              <a:avLst>
                <a:gd name="adj1" fmla="val 16543597"/>
                <a:gd name="adj2" fmla="val 21347873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10800000">
              <a:off x="2550509" y="1769285"/>
              <a:ext cx="4038752" cy="4076548"/>
            </a:xfrm>
            <a:prstGeom prst="arc">
              <a:avLst>
                <a:gd name="adj1" fmla="val 16543597"/>
                <a:gd name="adj2" fmla="val 21187616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9417" y="2268624"/>
              <a:ext cx="11498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Planning</a:t>
              </a:r>
            </a:p>
            <a:p>
              <a:pPr algn="ctr"/>
              <a:r>
                <a:rPr lang="en-US" sz="1600" dirty="0"/>
                <a:t>(6)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0557" y="3443706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Support (7) and Operation (8)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07215" y="3423233"/>
              <a:ext cx="1154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Leadership and</a:t>
              </a:r>
              <a:r>
                <a:rPr lang="en-US" sz="1400" b="1" u="sng" dirty="0">
                  <a:solidFill>
                    <a:srgbClr val="FF0000"/>
                  </a:solidFill>
                </a:rPr>
                <a:t> </a:t>
              </a:r>
              <a:r>
                <a:rPr lang="en-US" sz="1400" dirty="0"/>
                <a:t>(5)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07144" y="4724618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Performance Evaluation (8)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79297" y="3571591"/>
              <a:ext cx="1257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Improvement (10)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641135" y="1370876"/>
              <a:ext cx="719822" cy="3984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873730" y="1463242"/>
              <a:ext cx="561277" cy="2667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endCxn id="39" idx="3"/>
          </p:cNvCxnSpPr>
          <p:nvPr/>
        </p:nvCxnSpPr>
        <p:spPr>
          <a:xfrm rot="5400000">
            <a:off x="6079804" y="5499996"/>
            <a:ext cx="730302" cy="46401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44"/>
          <p:cNvCxnSpPr>
            <a:endCxn id="39" idx="1"/>
          </p:cNvCxnSpPr>
          <p:nvPr/>
        </p:nvCxnSpPr>
        <p:spPr>
          <a:xfrm rot="16200000" flipH="1">
            <a:off x="3037752" y="5499996"/>
            <a:ext cx="730300" cy="4640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20542-0543-4CFD-839C-4F749B38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038211"/>
            <a:ext cx="2228850" cy="365125"/>
          </a:xfrm>
        </p:spPr>
        <p:txBody>
          <a:bodyPr/>
          <a:lstStyle/>
          <a:p>
            <a:fld id="{D1B71AAA-B9E7-4449-836C-07686E34B3E0}" type="slidenum">
              <a:rPr lang="en-US" smtClean="0"/>
              <a:t>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64C02E-09D8-487D-A738-F97E6707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49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73873"/>
              </p:ext>
            </p:extLst>
          </p:nvPr>
        </p:nvGraphicFramePr>
        <p:xfrm>
          <a:off x="488952" y="642181"/>
          <a:ext cx="4494213" cy="548428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Context of The Organization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organization and its context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needs and expectations and other interested parties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Determining the scope of the QHSE management system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 management system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4.4.1 </a:t>
                      </a:r>
                      <a:r>
                        <a:rPr lang="en-US" sz="1200" b="1" u="non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General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4.4.2 To the extent necessary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</a:t>
                      </a:r>
                      <a:endParaRPr lang="en-US" sz="1200" b="1" i="0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commitment</a:t>
                      </a:r>
                    </a:p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5.1.1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General</a:t>
                      </a:r>
                    </a:p>
                    <a:p>
                      <a:pPr algn="l" fontAlgn="b"/>
                      <a:r>
                        <a:rPr lang="en-US" sz="1200" b="1" i="1" u="none" strike="noStrik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5.1.2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Customer Focus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 policy</a:t>
                      </a:r>
                    </a:p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5.2.1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Establishing the quality policy</a:t>
                      </a:r>
                    </a:p>
                    <a:p>
                      <a:pPr algn="l" fontAlgn="b"/>
                      <a:r>
                        <a:rPr lang="en-US" sz="1200" b="1" i="1" u="none" strike="noStrik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5.1.2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Communicating the quality policy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Organizational roles, responsibilities and authorities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Actions to address risks and opportunities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Activity plan /</a:t>
                      </a:r>
                      <a:r>
                        <a:rPr lang="en-US" sz="1200" b="1" i="1" u="none" strike="noStrike" baseline="0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0" u="sng" strike="noStrike" baseline="0" dirty="0">
                          <a:solidFill>
                            <a:srgbClr val="00B050"/>
                          </a:solidFill>
                          <a:latin typeface="Arial Narrow" pitchFamily="34" charset="0"/>
                        </a:rPr>
                        <a:t>Environmental Aspects</a:t>
                      </a:r>
                      <a:endParaRPr lang="en-US" sz="1200" b="1" i="0" u="sng" strike="noStrike" dirty="0">
                        <a:solidFill>
                          <a:srgbClr val="00B05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sng" strike="noStrike" baseline="0" dirty="0">
                          <a:solidFill>
                            <a:srgbClr val="00B050"/>
                          </a:solidFill>
                          <a:latin typeface="Arial Narrow" pitchFamily="34" charset="0"/>
                        </a:rPr>
                        <a:t>Compliance Obligations</a:t>
                      </a:r>
                      <a:endParaRPr lang="en-US" sz="1200" b="1" i="0" u="sng" strike="noStrike" dirty="0">
                        <a:solidFill>
                          <a:srgbClr val="00B05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4953001" y="701675"/>
            <a:ext cx="15875" cy="586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31745" y="27660"/>
            <a:ext cx="5442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9001:2015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u="sng" dirty="0">
                <a:solidFill>
                  <a:srgbClr val="00B050"/>
                </a:solidFill>
                <a:latin typeface="Impact" panose="020B0806030902050204" pitchFamily="34" charset="0"/>
              </a:rPr>
              <a:t>ISO 14001:2015 </a:t>
            </a:r>
            <a:endParaRPr lang="en-US" sz="3200" i="1" u="sng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560110" y="631598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AFFD-CD2D-49DF-9D39-229FD8BE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96CB93-CD06-42C7-92E2-6F31481E2A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3122" y="709686"/>
          <a:ext cx="4494213" cy="74073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 and planning to achieve them 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actions to achieve QHSE objectives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149D33-5AD4-4B68-82B6-91EC1F00A4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30788" y="1763874"/>
          <a:ext cx="4494213" cy="49382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1085322665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42119629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3428739577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Support 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50476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7.1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Resources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324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28EB13-5779-4F8E-81A9-74728D2C31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89042" y="1435299"/>
          <a:ext cx="4494213" cy="24691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6.3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Planning of changes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F6B59B-1E98-4763-8396-01BBCA6328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22837" y="2274654"/>
          <a:ext cx="4494213" cy="1258723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857248804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576841570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3723241556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1701891249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4058726"/>
                  </a:ext>
                </a:extLst>
              </a:tr>
              <a:tr h="20798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People</a:t>
                      </a:r>
                      <a:endParaRPr lang="en-US" sz="1200" b="1" i="0" u="sng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140547"/>
                  </a:ext>
                </a:extLst>
              </a:tr>
              <a:tr h="24566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Infrastructure</a:t>
                      </a:r>
                      <a:endParaRPr lang="en-US" sz="1200" b="1" i="0" u="sng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356913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7.1.4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7.1.5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7.1.6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Environment for the operation of processes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Monitoring and measuring resources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Organizational Knowledge</a:t>
                      </a:r>
                      <a:endParaRPr lang="en-ID" sz="1200" i="0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66735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4581FE-7D3F-4540-BAEB-55FD26EEB6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9952" y="3584318"/>
          <a:ext cx="4319586" cy="2065629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2847832902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1372981705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2145668168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1789435570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7.2</a:t>
                      </a:r>
                    </a:p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7.3</a:t>
                      </a:r>
                    </a:p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Competency</a:t>
                      </a:r>
                    </a:p>
                    <a:p>
                      <a:pPr algn="l" fontAlgn="b"/>
                      <a:r>
                        <a:rPr lang="en-US" sz="1200" b="1" i="1" u="none" strike="noStrike" dirty="0" err="1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Awarness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Communication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0506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10884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29469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External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48679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Documented information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87302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16655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Creating and updating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2224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Control of documented information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93258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98247-FE8A-493C-97EB-ABEAFEA9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13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4953001" y="701675"/>
            <a:ext cx="15875" cy="586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560110" y="631598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AFFD-CD2D-49DF-9D39-229FD8BE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91214"/>
              </p:ext>
            </p:extLst>
          </p:nvPr>
        </p:nvGraphicFramePr>
        <p:xfrm>
          <a:off x="560109" y="831857"/>
          <a:ext cx="4319586" cy="1667201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Operational planning and control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8.1.1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8.2</a:t>
                      </a:r>
                    </a:p>
                    <a:p>
                      <a:pPr algn="ctr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Requirements for products and services /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Emergency preparedness and response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F4CE37-6629-4227-A673-1C8CF05C00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461" y="2487909"/>
          <a:ext cx="4319586" cy="1146254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1945337536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562715292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4241772352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2187786835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Customer Communication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3253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8.2.2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Determining the requirements for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0894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8.2.3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8.2.4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Review of the requirements for products and services</a:t>
                      </a:r>
                      <a:endParaRPr lang="en-ID" sz="1200" b="1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Changes to requirements for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2595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0CD26A-DF92-4014-9B8B-4C7CB8840D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1656" y="3661460"/>
          <a:ext cx="3967133" cy="1418985"/>
        </p:xfrm>
        <a:graphic>
          <a:graphicData uri="http://schemas.openxmlformats.org/drawingml/2006/table">
            <a:tbl>
              <a:tblPr/>
              <a:tblGrid>
                <a:gridCol w="418024">
                  <a:extLst>
                    <a:ext uri="{9D8B030D-6E8A-4147-A177-3AD203B41FA5}">
                      <a16:colId xmlns:a16="http://schemas.microsoft.com/office/drawing/2014/main" val="916032486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43646245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Design and development of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63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8.3.1 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758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8.3.2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Design and development planning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5926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8.3.3  Design and development inputs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5938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8.3.4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Design and development controls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8.3.5  Design and development outputs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8.3.6  Design and development changes 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45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D2F8CBA-B9D0-46B4-994F-4249CFFC2A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3928" y="5151346"/>
          <a:ext cx="3967133" cy="1020557"/>
        </p:xfrm>
        <a:graphic>
          <a:graphicData uri="http://schemas.openxmlformats.org/drawingml/2006/table">
            <a:tbl>
              <a:tblPr/>
              <a:tblGrid>
                <a:gridCol w="418024">
                  <a:extLst>
                    <a:ext uri="{9D8B030D-6E8A-4147-A177-3AD203B41FA5}">
                      <a16:colId xmlns:a16="http://schemas.microsoft.com/office/drawing/2014/main" val="916032486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43646245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Control of externally provided processes,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63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8.4.1 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758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8.4.2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Type and extent of control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5926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8.4.3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Information for external providers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5938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B790CB-B3B4-4162-BDF0-804AF6A9E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76480" y="804560"/>
          <a:ext cx="3967133" cy="1577350"/>
        </p:xfrm>
        <a:graphic>
          <a:graphicData uri="http://schemas.openxmlformats.org/drawingml/2006/table">
            <a:tbl>
              <a:tblPr/>
              <a:tblGrid>
                <a:gridCol w="418024">
                  <a:extLst>
                    <a:ext uri="{9D8B030D-6E8A-4147-A177-3AD203B41FA5}">
                      <a16:colId xmlns:a16="http://schemas.microsoft.com/office/drawing/2014/main" val="916032486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43646245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Production and service provision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63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8.5.1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Control of production and service provision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758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8.5.2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Identification and traceability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5926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8.5.3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Property belonging to customers or external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          providers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5938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8.5.4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Preservation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8.5.5  Post-delivery activities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8.5.6  Control of changes 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453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48D387-254C-411E-A20F-667411EF87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74278" y="2413928"/>
          <a:ext cx="4127512" cy="632844"/>
        </p:xfrm>
        <a:graphic>
          <a:graphicData uri="http://schemas.openxmlformats.org/drawingml/2006/table">
            <a:tbl>
              <a:tblPr/>
              <a:tblGrid>
                <a:gridCol w="434924">
                  <a:extLst>
                    <a:ext uri="{9D8B030D-6E8A-4147-A177-3AD203B41FA5}">
                      <a16:colId xmlns:a16="http://schemas.microsoft.com/office/drawing/2014/main" val="4004146135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3029994004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8.6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Release of products and services</a:t>
                      </a:r>
                      <a:endParaRPr lang="en-ID" sz="1200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390029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8.7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Control of nonconforming </a:t>
                      </a:r>
                      <a:r>
                        <a:rPr lang="en-US" sz="1200" b="1" kern="1200" dirty="0" err="1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ouputs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81081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3EC08E-84C9-4948-A307-712389E29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51615"/>
              </p:ext>
            </p:extLst>
          </p:nvPr>
        </p:nvGraphicFramePr>
        <p:xfrm>
          <a:off x="5030815" y="2926701"/>
          <a:ext cx="4319586" cy="3658294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1383994057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3914333929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1226480389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1603908704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Performance Evaluation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883649"/>
                  </a:ext>
                </a:extLst>
              </a:tr>
              <a:tr h="42189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Monitoring, measurement, analysis and performance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505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0655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9.1.2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9.1.3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Customer Satisfaction /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 of compliance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Analysis and evaluation </a:t>
                      </a:r>
                      <a:endParaRPr lang="en-US" sz="1200" b="1" i="1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39961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4450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91257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 programme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20875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9.3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Management review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9.3.1  General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9.3.2  </a:t>
                      </a:r>
                      <a:r>
                        <a:rPr lang="en-US" sz="1200" b="1" i="0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Management review inputs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9.3.3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Management review output</a:t>
                      </a:r>
                      <a:endParaRPr lang="en-ID" sz="1200" b="1" i="0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8730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Improvement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347026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26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nonconformity and corrective action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7588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Continual improvement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0063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07C72B6-EF97-406A-82DD-629D9D39E906}"/>
              </a:ext>
            </a:extLst>
          </p:cNvPr>
          <p:cNvSpPr/>
          <p:nvPr/>
        </p:nvSpPr>
        <p:spPr>
          <a:xfrm>
            <a:off x="2231744" y="27660"/>
            <a:ext cx="5442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9001:2015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u="sng" dirty="0">
                <a:solidFill>
                  <a:srgbClr val="00B050"/>
                </a:solidFill>
                <a:latin typeface="Impact" panose="020B0806030902050204" pitchFamily="34" charset="0"/>
              </a:rPr>
              <a:t>ISO 14001:2015</a:t>
            </a:r>
            <a:endParaRPr lang="en-US" sz="3200" i="1" u="sng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51EBA8-7640-4380-A078-9AB30350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32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8BA94-36DF-46D8-8E1C-E487B53697DF}"/>
              </a:ext>
            </a:extLst>
          </p:cNvPr>
          <p:cNvSpPr/>
          <p:nvPr/>
        </p:nvSpPr>
        <p:spPr>
          <a:xfrm>
            <a:off x="0" y="0"/>
            <a:ext cx="2962628" cy="6846225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 dirty="0">
              <a:solidFill>
                <a:srgbClr val="0066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A90DF-4E20-D942-878E-3E924FC6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828" y="381000"/>
            <a:ext cx="6515100" cy="1143000"/>
          </a:xfrm>
        </p:spPr>
        <p:txBody>
          <a:bodyPr>
            <a:normAutofit/>
          </a:bodyPr>
          <a:lstStyle/>
          <a:p>
            <a:r>
              <a:rPr lang="en-US" dirty="0"/>
              <a:t>Management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DCE7-D524-D14D-BED2-D19299022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0" y="1304883"/>
            <a:ext cx="6565900" cy="5347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/>
              <a:t>Seperangkat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yang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berinteraksi</a:t>
            </a:r>
            <a:r>
              <a:rPr lang="en-US" sz="2400" dirty="0"/>
              <a:t>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menetapkan</a:t>
            </a:r>
            <a:r>
              <a:rPr lang="en-US" sz="2400" b="1" dirty="0"/>
              <a:t> </a:t>
            </a:r>
            <a:r>
              <a:rPr lang="en-US" sz="2400" b="1" dirty="0" err="1"/>
              <a:t>kebijakan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tujuan</a:t>
            </a:r>
            <a:r>
              <a:rPr lang="en-US" sz="2400" b="1" dirty="0"/>
              <a:t>, </a:t>
            </a:r>
            <a:r>
              <a:rPr lang="en-US" sz="2400" b="1" dirty="0" err="1"/>
              <a:t>dan</a:t>
            </a:r>
            <a:r>
              <a:rPr lang="en-US" sz="2400" b="1" dirty="0"/>
              <a:t> proses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mencapai</a:t>
            </a:r>
            <a:r>
              <a:rPr lang="en-US" sz="2400" b="1" dirty="0"/>
              <a:t> </a:t>
            </a:r>
            <a:r>
              <a:rPr lang="en-US" sz="2400" b="1" dirty="0" err="1"/>
              <a:t>tujuan</a:t>
            </a:r>
            <a:r>
              <a:rPr lang="en-US" sz="2400" b="1" dirty="0"/>
              <a:t> </a:t>
            </a:r>
            <a:r>
              <a:rPr lang="en-US" sz="2400" b="1" dirty="0" err="1"/>
              <a:t>tersebut</a:t>
            </a:r>
            <a:endParaRPr lang="en-US" sz="2400" b="1" dirty="0"/>
          </a:p>
          <a:p>
            <a:pPr marL="0" indent="0">
              <a:buNone/>
            </a:pPr>
            <a:r>
              <a:rPr lang="en-US" sz="1800" dirty="0"/>
              <a:t>(Set of interrelated or interacting elements of an organization </a:t>
            </a:r>
            <a:r>
              <a:rPr lang="en-US" sz="1800" b="1" dirty="0"/>
              <a:t>to establish policies and objectives, and process to achieve those objectives)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 management system can address a single discipline or several disciplines, e.g. quality management, financial, or environmental management</a:t>
            </a:r>
          </a:p>
          <a:p>
            <a:r>
              <a:rPr lang="en-US" sz="1800" dirty="0"/>
              <a:t>The management system elements establish the organization’s structure, roles and responsibilities, planning, operation, policies practices, rules, belief, objectives and processes to achieve those objectives</a:t>
            </a:r>
          </a:p>
          <a:p>
            <a:r>
              <a:rPr lang="en-US" sz="1800" dirty="0"/>
              <a:t>The scope of a management system can include the whole organization, specific and identified functions of the organization, specific and identified sections of the organization, or one or more functions across a group of organizations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71D44-238B-8D46-BBFA-847C0A29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84F18-B6A9-40FB-B645-02B95C806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1" t="22352" b="12561"/>
          <a:stretch/>
        </p:blipFill>
        <p:spPr>
          <a:xfrm>
            <a:off x="0" y="-28222"/>
            <a:ext cx="2962628" cy="2839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02E296-2668-4419-B87F-FFE1DBD9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839156"/>
            <a:ext cx="2667001" cy="245727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B902E-C0A9-4B0C-B22C-A81D3D07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27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3079750" y="2881313"/>
            <a:ext cx="236538" cy="360362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2065338" y="3338513"/>
            <a:ext cx="14763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>
                <a:solidFill>
                  <a:srgbClr val="060DCC"/>
                </a:solidFill>
                <a:latin typeface="Verdana" pitchFamily="34" charset="0"/>
                <a:ea typeface="ＭＳ Ｐゴシック"/>
                <a:cs typeface="ＭＳ Ｐゴシック"/>
              </a:rPr>
              <a:t>organisasi</a:t>
            </a:r>
            <a:endParaRPr lang="en-US" altLang="ja-JP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 flipH="1" flipV="1">
            <a:off x="3470275" y="2736850"/>
            <a:ext cx="60325" cy="508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 flipH="1" flipV="1">
            <a:off x="2222500" y="2808288"/>
            <a:ext cx="273050" cy="254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flipV="1">
            <a:off x="2689225" y="2736850"/>
            <a:ext cx="155575" cy="4318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 flipH="1" flipV="1">
            <a:off x="1911350" y="3744913"/>
            <a:ext cx="544513" cy="360362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 flipV="1">
            <a:off x="2144713" y="3744913"/>
            <a:ext cx="390525" cy="36512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2689225" y="3816350"/>
            <a:ext cx="88900" cy="417513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 flipV="1">
            <a:off x="2855913" y="3960813"/>
            <a:ext cx="614362" cy="3317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 flipH="1" flipV="1">
            <a:off x="3079750" y="3673475"/>
            <a:ext cx="60325" cy="5715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 flipV="1">
            <a:off x="3536950" y="3657600"/>
            <a:ext cx="138113" cy="508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35013" y="1219200"/>
            <a:ext cx="4065587" cy="111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Tidak Menggunakan </a:t>
            </a:r>
          </a:p>
          <a:p>
            <a:pPr algn="ctr" eaLnBrk="0" hangingPunct="0"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Kacamata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Departemen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atau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Kacamata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pasal</a:t>
            </a:r>
            <a:endParaRPr lang="en-GB" dirty="0">
              <a:latin typeface="Verdana" pitchFamily="34" charset="0"/>
            </a:endParaRPr>
          </a:p>
        </p:txBody>
      </p:sp>
      <p:sp>
        <p:nvSpPr>
          <p:cNvPr id="9230" name="Freeform 14"/>
          <p:cNvSpPr>
            <a:spLocks/>
          </p:cNvSpPr>
          <p:nvPr/>
        </p:nvSpPr>
        <p:spPr bwMode="auto">
          <a:xfrm>
            <a:off x="4641850" y="3240088"/>
            <a:ext cx="703263" cy="503237"/>
          </a:xfrm>
          <a:custGeom>
            <a:avLst/>
            <a:gdLst>
              <a:gd name="T0" fmla="*/ 527056 w 1349"/>
              <a:gd name="T1" fmla="*/ 0 h 620"/>
              <a:gd name="T2" fmla="*/ 527056 w 1349"/>
              <a:gd name="T3" fmla="*/ 125809 h 620"/>
              <a:gd name="T4" fmla="*/ 0 w 1349"/>
              <a:gd name="T5" fmla="*/ 125809 h 620"/>
              <a:gd name="T6" fmla="*/ 0 w 1349"/>
              <a:gd name="T7" fmla="*/ 378239 h 620"/>
              <a:gd name="T8" fmla="*/ 527056 w 1349"/>
              <a:gd name="T9" fmla="*/ 378239 h 620"/>
              <a:gd name="T10" fmla="*/ 527056 w 1349"/>
              <a:gd name="T11" fmla="*/ 503237 h 620"/>
              <a:gd name="T12" fmla="*/ 703263 w 1349"/>
              <a:gd name="T13" fmla="*/ 252430 h 620"/>
              <a:gd name="T14" fmla="*/ 527056 w 1349"/>
              <a:gd name="T15" fmla="*/ 0 h 6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9"/>
              <a:gd name="T25" fmla="*/ 0 h 620"/>
              <a:gd name="T26" fmla="*/ 1349 w 1349"/>
              <a:gd name="T27" fmla="*/ 620 h 6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9" h="620">
                <a:moveTo>
                  <a:pt x="1011" y="0"/>
                </a:moveTo>
                <a:lnTo>
                  <a:pt x="1011" y="155"/>
                </a:lnTo>
                <a:lnTo>
                  <a:pt x="0" y="155"/>
                </a:lnTo>
                <a:lnTo>
                  <a:pt x="0" y="466"/>
                </a:lnTo>
                <a:lnTo>
                  <a:pt x="1011" y="466"/>
                </a:lnTo>
                <a:lnTo>
                  <a:pt x="1011" y="620"/>
                </a:lnTo>
                <a:lnTo>
                  <a:pt x="1349" y="311"/>
                </a:lnTo>
                <a:lnTo>
                  <a:pt x="1011" y="0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50000">
                <a:srgbClr val="000099"/>
              </a:gs>
              <a:gs pos="100000">
                <a:srgbClr val="66CCFF"/>
              </a:gs>
            </a:gsLst>
            <a:lin ang="2700000" scaled="1"/>
          </a:gradFill>
          <a:ln w="38100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5924550" y="2449513"/>
            <a:ext cx="2341563" cy="2105025"/>
          </a:xfrm>
          <a:prstGeom prst="ellips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GB">
              <a:latin typeface="Verdana" pitchFamily="34" charset="0"/>
            </a:endParaRP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6399213" y="3343275"/>
            <a:ext cx="16033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>
                <a:solidFill>
                  <a:srgbClr val="060DCC"/>
                </a:solidFill>
                <a:latin typeface="Verdana" pitchFamily="34" charset="0"/>
                <a:ea typeface="ＭＳ Ｐゴシック"/>
                <a:cs typeface="ＭＳ Ｐゴシック"/>
              </a:rPr>
              <a:t>organisasi</a:t>
            </a:r>
            <a:endParaRPr lang="en-US" altLang="ja-JP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6754813" y="3789363"/>
            <a:ext cx="0" cy="5095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 flipV="1">
            <a:off x="6399213" y="3660775"/>
            <a:ext cx="0" cy="5111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V="1">
            <a:off x="7038975" y="3660775"/>
            <a:ext cx="0" cy="5111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V="1">
            <a:off x="7323138" y="3916363"/>
            <a:ext cx="0" cy="5111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V="1">
            <a:off x="7605713" y="3725863"/>
            <a:ext cx="0" cy="5095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V="1">
            <a:off x="7889875" y="3725863"/>
            <a:ext cx="0" cy="5095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 flipV="1">
            <a:off x="6896100" y="27051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V="1">
            <a:off x="7250113" y="27686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V="1">
            <a:off x="7605713" y="26416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V="1">
            <a:off x="6542088" y="27051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1754188" y="2449513"/>
            <a:ext cx="2339975" cy="2105025"/>
          </a:xfrm>
          <a:prstGeom prst="ellips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GB">
              <a:latin typeface="Verdana" pitchFamily="34" charset="0"/>
            </a:endParaRPr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>
            <a:off x="5042428" y="1295400"/>
            <a:ext cx="4101572" cy="95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Menggunakan </a:t>
            </a: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Kacamata Perusahaan</a:t>
            </a:r>
            <a:endParaRPr lang="en-US" altLang="ja-JP" dirty="0">
              <a:latin typeface="Verdana" pitchFamily="34" charset="0"/>
              <a:ea typeface="ＭＳ Ｐゴシック"/>
              <a:cs typeface="ＭＳ Ｐゴシック"/>
            </a:endParaRP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Sesuai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natural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bisnis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perusahaan</a:t>
            </a: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endParaRPr lang="en-GB" dirty="0">
              <a:latin typeface="Verdana" pitchFamily="34" charset="0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1304925" y="76200"/>
            <a:ext cx="7577138" cy="10128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id-ID" sz="3600" u="sng" dirty="0">
                <a:solidFill>
                  <a:schemeClr val="tx2"/>
                </a:solidFill>
                <a:latin typeface="Verdana" pitchFamily="34" charset="0"/>
              </a:rPr>
              <a:t>Panduan Identifikasi Proses </a:t>
            </a:r>
            <a:endParaRPr lang="en-US" sz="3600" u="sng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381000" y="5105400"/>
            <a:ext cx="4691063" cy="963613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Contoh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: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Prosedur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Pembelian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hanya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mengatur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pekerjaan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 yang dilakukan oleh departemen Pembelian atau hanya mengatur apa yang dipersyaratkan oleh ISO 9001</a:t>
            </a:r>
            <a:endParaRPr lang="en-US" altLang="ja-JP" dirty="0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5270500" y="4724400"/>
            <a:ext cx="4330700" cy="1800225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Contoh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: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Prosedur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Pembelian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mengatur sistem pembelian di perusahaan supaya bisa berjalan efektif, bisa mendukung proses yang lain dan dapat mencapai tujuan</a:t>
            </a:r>
            <a:endParaRPr lang="en-US" altLang="ja-JP" dirty="0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508000" y="2879725"/>
            <a:ext cx="1092200" cy="963613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sz="9600">
                <a:solidFill>
                  <a:srgbClr val="CC6600"/>
                </a:solidFill>
                <a:latin typeface="Bauhaus 93" pitchFamily="82" charset="0"/>
                <a:ea typeface="ＭＳ Ｐゴシック"/>
                <a:cs typeface="ＭＳ Ｐゴシック"/>
              </a:rPr>
              <a:t>×</a:t>
            </a: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8462963" y="2879725"/>
            <a:ext cx="1092200" cy="963613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sz="8800">
                <a:solidFill>
                  <a:srgbClr val="3333FF"/>
                </a:solidFill>
                <a:latin typeface="Lucida Calligraphy" pitchFamily="66" charset="0"/>
                <a:ea typeface="ＭＳ Ｐゴシック"/>
                <a:cs typeface="ＭＳ Ｐゴシック"/>
              </a:rPr>
              <a:t>√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F829E-7BDA-4803-8EC3-A62BA6DFC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2804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28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Sistem : Sistem </a:t>
            </a:r>
            <a:r>
              <a:rPr lang="en-US" sz="1400" dirty="0" err="1"/>
              <a:t>diterapkan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konsisten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,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id-ID" sz="1400" dirty="0"/>
              <a:t>PIC pelaksana proses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Sistem :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temuan</a:t>
            </a:r>
            <a:r>
              <a:rPr lang="en-US" sz="1400" dirty="0"/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: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tercapai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 dan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Manajeme</a:t>
            </a:r>
            <a:r>
              <a:rPr lang="id-ID" sz="1400" dirty="0"/>
              <a:t>n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: </a:t>
            </a:r>
            <a:r>
              <a:rPr lang="en-US" sz="1400" dirty="0" err="1"/>
              <a:t>tercapainya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8904" y="1996587"/>
            <a:ext cx="1152128" cy="48832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RUANG SISTEM</a:t>
            </a:r>
          </a:p>
          <a:p>
            <a:pPr algn="ctr"/>
            <a:endParaRPr lang="en-US" u="sng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</a:t>
            </a:r>
            <a:r>
              <a:rPr lang="en-US" sz="1600" dirty="0" err="1"/>
              <a:t>Penjualan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</a:t>
            </a:r>
            <a:r>
              <a:rPr lang="en-US" sz="1600" dirty="0" err="1"/>
              <a:t>Produksi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</a:t>
            </a:r>
            <a:r>
              <a:rPr lang="en-US" sz="1600" dirty="0" err="1"/>
              <a:t>Pembelian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Corrective &amp; Preventif Maintenance</a:t>
            </a:r>
            <a:r>
              <a:rPr lang="en-US" sz="1600" dirty="0"/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Penyimpanan Finish Good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/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99683" y="2276872"/>
            <a:ext cx="336239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Penjualan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P</a:t>
            </a:r>
            <a:r>
              <a:rPr lang="id-ID" sz="1600" dirty="0"/>
              <a:t>roductivity &amp; Efisiensi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Ontime kedatangan material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Downtime mesin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Akurasi Stock FG</a:t>
            </a:r>
          </a:p>
          <a:p>
            <a:pPr>
              <a:buFont typeface="Arial" pitchFamily="34" charset="0"/>
              <a:buChar char="•"/>
            </a:pPr>
            <a:r>
              <a:rPr lang="id-ID" sz="1600" dirty="0"/>
              <a:t> …………..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75586" y="1071546"/>
            <a:ext cx="775167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Sistem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Sasaran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2 </a:t>
            </a:r>
            <a:r>
              <a:rPr lang="en-US" sz="2800" dirty="0" err="1"/>
              <a:t>ruangan</a:t>
            </a:r>
            <a:r>
              <a:rPr lang="en-US" sz="2800" dirty="0"/>
              <a:t> yang </a:t>
            </a:r>
            <a:r>
              <a:rPr lang="en-US" sz="2800" dirty="0" err="1"/>
              <a:t>terpisah</a:t>
            </a:r>
            <a:r>
              <a:rPr lang="en-US" sz="2800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428604"/>
            <a:ext cx="4645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/>
              <a:t>Kondisi</a:t>
            </a:r>
            <a:r>
              <a:rPr lang="en-US" sz="3200" u="sng" dirty="0"/>
              <a:t> yang </a:t>
            </a:r>
            <a:r>
              <a:rPr lang="en-US" sz="3200" u="sng" dirty="0" err="1"/>
              <a:t>sering</a:t>
            </a:r>
            <a:r>
              <a:rPr lang="en-US" sz="3200" u="sng" dirty="0"/>
              <a:t> </a:t>
            </a:r>
            <a:r>
              <a:rPr lang="en-US" sz="3200" u="sng" dirty="0" err="1"/>
              <a:t>terjadi</a:t>
            </a:r>
            <a:r>
              <a:rPr lang="en-US" sz="32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efektifitas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KINERJA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D21E7-B093-42A3-A095-B4A3C947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1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/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29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Pengiriman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Perencanaan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Mutu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Produk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Baru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Produksi</a:t>
              </a:r>
              <a:r>
                <a:rPr lang="en-US" sz="2000" dirty="0">
                  <a:solidFill>
                    <a:schemeClr val="tx1"/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Ketepatan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pengiriman</a:t>
            </a:r>
            <a:r>
              <a:rPr lang="en-US" sz="1600" dirty="0"/>
              <a:t> 100%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salah </a:t>
            </a:r>
            <a:r>
              <a:rPr lang="en-US" sz="1600" dirty="0" err="1"/>
              <a:t>kirim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Kesesuaian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100%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efektifitas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KINERJA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C33A1A2-FBF3-479A-BA70-3D74F47B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1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0752" y="297403"/>
            <a:ext cx="6459173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Quality Audit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F9503-BE98-4099-9F7D-0FC86C563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</a:t>
            </a:fld>
            <a:endParaRPr lang="id-ID"/>
          </a:p>
        </p:txBody>
      </p:sp>
      <p:cxnSp>
        <p:nvCxnSpPr>
          <p:cNvPr id="3" name="Straight Connector 2"/>
          <p:cNvCxnSpPr/>
          <p:nvPr/>
        </p:nvCxnSpPr>
        <p:spPr>
          <a:xfrm>
            <a:off x="5385048" y="1654701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https://wapenk.files.wordpress.com/2012/11/pergi.jpg?w=8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272"/>
          <a:stretch/>
        </p:blipFill>
        <p:spPr bwMode="auto">
          <a:xfrm>
            <a:off x="-10687" y="-19169"/>
            <a:ext cx="3235495" cy="6877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136175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3">
            <a:extLst>
              <a:ext uri="{FF2B5EF4-FFF2-40B4-BE49-F238E27FC236}">
                <a16:creationId xmlns:a16="http://schemas.microsoft.com/office/drawing/2014/main" id="{F673C651-D5C4-430E-8F24-3DF5D1330CCA}"/>
              </a:ext>
            </a:extLst>
          </p:cNvPr>
          <p:cNvSpPr txBox="1">
            <a:spLocks noChangeArrowheads="1"/>
          </p:cNvSpPr>
          <p:nvPr/>
        </p:nvSpPr>
        <p:spPr>
          <a:xfrm>
            <a:off x="3505119" y="2015295"/>
            <a:ext cx="5963873" cy="419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Quality, Environment, Health &amp; Safety </a:t>
            </a:r>
            <a:r>
              <a:rPr lang="en-US" sz="2000" b="1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sesuai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standard  ISO 9001:2015 ; ISO 4001:2015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Quality, Environment, </a:t>
            </a:r>
            <a:r>
              <a:rPr lang="en-US" sz="2000" b="1" dirty="0" err="1"/>
              <a:t>Helth</a:t>
            </a:r>
            <a:r>
              <a:rPr lang="en-US" sz="2000" b="1" dirty="0"/>
              <a:t> &amp; Safety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dilaksanakan</a:t>
            </a:r>
            <a:r>
              <a:rPr lang="en-US" sz="2000" b="1" dirty="0"/>
              <a:t> oleh </a:t>
            </a:r>
            <a:r>
              <a:rPr lang="en-US" sz="2000" b="1" dirty="0" err="1"/>
              <a:t>semua</a:t>
            </a:r>
            <a:r>
              <a:rPr lang="en-US" sz="2000" b="1" dirty="0"/>
              <a:t> </a:t>
            </a:r>
            <a:r>
              <a:rPr lang="en-US" sz="2000" b="1" dirty="0" err="1"/>
              <a:t>lapisan</a:t>
            </a:r>
            <a:r>
              <a:rPr lang="en-US" sz="2000" b="1" dirty="0"/>
              <a:t> </a:t>
            </a:r>
            <a:r>
              <a:rPr lang="en-US" sz="2000" b="1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ditetapkan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b="1" dirty="0" err="1"/>
              <a:t>keefektifan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Quality, Environment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memenuhi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– </a:t>
            </a:r>
            <a:r>
              <a:rPr lang="en-US" sz="2000" dirty="0" err="1"/>
              <a:t>lingkungan</a:t>
            </a:r>
            <a:r>
              <a:rPr lang="en-US" sz="2000" dirty="0"/>
              <a:t> – K3  dan </a:t>
            </a:r>
            <a:r>
              <a:rPr lang="en-US" sz="2000" dirty="0" err="1"/>
              <a:t>pencapaian</a:t>
            </a:r>
            <a:r>
              <a:rPr lang="en-US" sz="2000" dirty="0"/>
              <a:t> target </a:t>
            </a:r>
            <a:r>
              <a:rPr lang="en-US" sz="2000" dirty="0" err="1"/>
              <a:t>manajemen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nonconformity dan conformity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quality system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Improvement dan </a:t>
            </a:r>
            <a:r>
              <a:rPr lang="en-US" sz="2000" b="1" dirty="0" err="1"/>
              <a:t>perbaikan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9205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>
            <p:extLst/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30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251401" y="5805264"/>
            <a:ext cx="7294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efektifitas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KINERJA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84396-40AE-4D3F-911D-896E8471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10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5" name="AutoShape 4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417638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PERUBAHAN KONSEP SISTEM MANAJEMEN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495300" y="1533525"/>
          <a:ext cx="8915400" cy="1024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LAMA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BARU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800" dirty="0"/>
                        <a:t>SEDIKIT PERHATIAN DI PLAN,</a:t>
                      </a:r>
                      <a:r>
                        <a:rPr lang="en-US" sz="1800" baseline="0" dirty="0"/>
                        <a:t> FOKUS DI DO + PERBAIKAN SETELAH ADA MASALAH</a:t>
                      </a:r>
                      <a:endParaRPr lang="en-US" sz="18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FOKUS</a:t>
                      </a:r>
                      <a:r>
                        <a:rPr lang="en-US" sz="1800" baseline="0" dirty="0"/>
                        <a:t> DI PLAN, MENCIPTAKAN THE BEST PLAN UNTUK MENGURANGI KESALAHAN 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09" name="TextBox 17"/>
          <p:cNvSpPr txBox="1">
            <a:spLocks noChangeArrowheads="1"/>
          </p:cNvSpPr>
          <p:nvPr/>
        </p:nvSpPr>
        <p:spPr bwMode="auto">
          <a:xfrm>
            <a:off x="5791200" y="2860674"/>
            <a:ext cx="3962400" cy="35394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/>
              <a:t>PDCA</a:t>
            </a:r>
          </a:p>
          <a:p>
            <a:pPr algn="ctr"/>
            <a:r>
              <a:rPr lang="en-US" sz="3200"/>
              <a:t> </a:t>
            </a:r>
          </a:p>
          <a:p>
            <a:pPr algn="ctr"/>
            <a:endParaRPr lang="en-US" sz="3200" u="sng"/>
          </a:p>
          <a:p>
            <a:pPr algn="ctr"/>
            <a:r>
              <a:rPr lang="en-US" sz="3200"/>
              <a:t>P</a:t>
            </a:r>
            <a:r>
              <a:rPr lang="en-US" sz="3200" u="sng"/>
              <a:t>CA</a:t>
            </a:r>
            <a:r>
              <a:rPr lang="en-US" sz="3200"/>
              <a:t>DCA</a:t>
            </a:r>
          </a:p>
          <a:p>
            <a:pPr algn="ctr"/>
            <a:r>
              <a:rPr lang="en-US" sz="3200"/>
              <a:t>(Plan-</a:t>
            </a:r>
            <a:r>
              <a:rPr lang="en-US" sz="3200" u="sng"/>
              <a:t>Check Action</a:t>
            </a:r>
            <a:r>
              <a:rPr lang="en-US" sz="3200"/>
              <a:t>-Do-Check-Action)</a:t>
            </a:r>
          </a:p>
          <a:p>
            <a:pPr algn="ctr"/>
            <a:endParaRPr lang="en-US" sz="3200"/>
          </a:p>
        </p:txBody>
      </p:sp>
      <p:sp>
        <p:nvSpPr>
          <p:cNvPr id="29" name="Down Arrow 28"/>
          <p:cNvSpPr/>
          <p:nvPr/>
        </p:nvSpPr>
        <p:spPr>
          <a:xfrm>
            <a:off x="7540625" y="3651251"/>
            <a:ext cx="4953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11" name="TextBox 8"/>
          <p:cNvSpPr txBox="1">
            <a:spLocks noChangeArrowheads="1"/>
          </p:cNvSpPr>
          <p:nvPr/>
        </p:nvSpPr>
        <p:spPr bwMode="auto">
          <a:xfrm>
            <a:off x="5867401" y="6019800"/>
            <a:ext cx="30280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u="sng"/>
              <a:t>Sentral Sistem Consulting Concept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B80292DC-A271-4E50-AC01-6CC544CE3E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475" y="3059113"/>
            <a:ext cx="5614988" cy="3270250"/>
            <a:chOff x="74" y="1927"/>
            <a:chExt cx="3537" cy="206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FCC3A44E-50FC-46D4-A5AD-ACD242DCF19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4" y="1927"/>
              <a:ext cx="3526" cy="2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F0F0B46-1863-422F-93A8-AB612923C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3" y="3767"/>
              <a:ext cx="139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Meningkatkan Sistem Pencegahan </a:t>
              </a:r>
              <a:endParaRPr lang="en-US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80252A47-54BE-455D-80A1-894C889BB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3854"/>
              <a:ext cx="130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18253993-2925-4E10-A418-A62CC8CF2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3873"/>
              <a:ext cx="10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Untuk mengurangi kesalahan</a:t>
              </a:r>
              <a:endParaRPr lang="en-US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89B5DA4-A013-4E1C-B9DA-0413B94EB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" y="3767"/>
              <a:ext cx="29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Sistem </a:t>
              </a:r>
              <a:endParaRPr lang="en-US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9D63F119-B071-4B7B-8E29-0A7E0EFF8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3767"/>
              <a:ext cx="5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Pencegahan</a:t>
              </a:r>
              <a:endParaRPr lang="en-US" altLang="en-US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7C70070-22DE-4D06-B09B-611CF2205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" y="3767"/>
              <a:ext cx="27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Lemah</a:t>
              </a:r>
              <a:endParaRPr lang="en-US" altLang="en-US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2C2CE4A-33B0-4E7A-B13C-6F3514F93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" y="3854"/>
              <a:ext cx="101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C8E97077-D6D5-4590-B9FB-16CBD9B6A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3873"/>
              <a:ext cx="20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Biaya</a:t>
              </a:r>
              <a:endParaRPr lang="en-US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AEFC42F-6FE3-4925-84B9-61D4A3FDA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3873"/>
              <a:ext cx="36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kesalahan</a:t>
              </a:r>
              <a:endParaRPr lang="en-US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9053E7B5-2120-47B9-994C-FF1B53CE5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" y="3873"/>
              <a:ext cx="19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tinggi</a:t>
              </a:r>
              <a:endParaRPr lang="en-US" altLang="en-US"/>
            </a:p>
          </p:txBody>
        </p:sp>
        <p:pic>
          <p:nvPicPr>
            <p:cNvPr id="2063" name="Picture 15">
              <a:extLst>
                <a:ext uri="{FF2B5EF4-FFF2-40B4-BE49-F238E27FC236}">
                  <a16:creationId xmlns:a16="http://schemas.microsoft.com/office/drawing/2014/main" id="{1C818AC4-C748-43DF-8E9B-64C7169FC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930"/>
              <a:ext cx="3487" cy="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0250D746-3923-43C5-AF41-3D837ADF0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" y="2008"/>
              <a:ext cx="540" cy="3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09928BB-E632-4A3A-B37F-B5DCAFEE9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" y="2028"/>
              <a:ext cx="33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600" b="1">
                  <a:solidFill>
                    <a:srgbClr val="000000"/>
                  </a:solidFill>
                  <a:latin typeface="Calibri" panose="020F0502020204030204" pitchFamily="34" charset="0"/>
                </a:rPr>
                <a:t>TOTAL</a:t>
              </a:r>
              <a:endParaRPr lang="en-US" altLang="en-US"/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1AC6893B-19B2-4810-9BB8-19E867FAC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184"/>
              <a:ext cx="36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600" b="1">
                  <a:solidFill>
                    <a:srgbClr val="000000"/>
                  </a:solidFill>
                  <a:latin typeface="Calibri" panose="020F0502020204030204" pitchFamily="34" charset="0"/>
                </a:rPr>
                <a:t>BIAYA  </a:t>
              </a:r>
              <a:endParaRPr lang="en-US" altLang="en-US"/>
            </a:p>
          </p:txBody>
        </p:sp>
      </p:grp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CD1CB40-E287-442E-A5B2-57D861DE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9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5408358" cy="1089660"/>
          </a:xfrm>
        </p:spPr>
        <p:txBody>
          <a:bodyPr>
            <a:normAutofit/>
          </a:bodyPr>
          <a:lstStyle/>
          <a:p>
            <a:r>
              <a:rPr lang="en-US" sz="4000" dirty="0" err="1"/>
              <a:t>Apakah</a:t>
            </a:r>
            <a:r>
              <a:rPr lang="en-US" sz="4000" dirty="0"/>
              <a:t> </a:t>
            </a:r>
            <a:r>
              <a:rPr lang="en-US" sz="4000" dirty="0" err="1"/>
              <a:t>risiko</a:t>
            </a:r>
            <a:r>
              <a:rPr lang="en-US" sz="4000" dirty="0"/>
              <a:t> </a:t>
            </a:r>
            <a:r>
              <a:rPr lang="en-US" sz="4000" dirty="0" err="1"/>
              <a:t>itu</a:t>
            </a:r>
            <a:r>
              <a:rPr lang="en-US" sz="4000" dirty="0"/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33512" y="1140760"/>
            <a:ext cx="6686550" cy="764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Konsep</a:t>
            </a:r>
            <a:r>
              <a:rPr lang="en-US" sz="2800" dirty="0"/>
              <a:t> “Problem” versus “Risk”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38188" y="1724562"/>
            <a:ext cx="373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Problem/</a:t>
            </a:r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Krisis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masa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lalu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0588" y="1724562"/>
            <a:ext cx="4900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depan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252929" name="Picture 1" descr="E:\RIZAL DESIGN\CRMS\Presentation Template\ISO 31000 Fundamental\Other\Table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6380" y="3315213"/>
            <a:ext cx="6468415" cy="2872581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6E33E-CB8C-4F61-B86F-4AE21524564E}"/>
              </a:ext>
            </a:extLst>
          </p:cNvPr>
          <p:cNvSpPr/>
          <p:nvPr/>
        </p:nvSpPr>
        <p:spPr>
          <a:xfrm>
            <a:off x="273269" y="913092"/>
            <a:ext cx="73152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35B96-D0A6-4F16-8342-3F370EA9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27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>
            <a:spLocks noGrp="1"/>
          </p:cNvSpPr>
          <p:nvPr>
            <p:ph type="title"/>
          </p:nvPr>
        </p:nvSpPr>
        <p:spPr>
          <a:xfrm>
            <a:off x="247652" y="0"/>
            <a:ext cx="9372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TEKNIK PENGELOLAAN RISIKO </a:t>
            </a:r>
            <a:br>
              <a:rPr lang="en-US" sz="2800" dirty="0"/>
            </a:br>
            <a:r>
              <a:rPr lang="en-US" sz="2800" dirty="0" err="1"/>
              <a:t>versi</a:t>
            </a:r>
            <a:r>
              <a:rPr lang="en-US" sz="2800" dirty="0"/>
              <a:t> Sentral Sistem Consulting 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F37386F-A3F1-40FA-9B5B-E483D987637E}"/>
              </a:ext>
            </a:extLst>
          </p:cNvPr>
          <p:cNvSpPr/>
          <p:nvPr/>
        </p:nvSpPr>
        <p:spPr>
          <a:xfrm>
            <a:off x="685800" y="1066802"/>
            <a:ext cx="9220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l="16719"/>
          <a:stretch>
            <a:fillRect/>
          </a:stretch>
        </p:blipFill>
        <p:spPr bwMode="auto">
          <a:xfrm>
            <a:off x="228600" y="1219201"/>
            <a:ext cx="41989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6" name="TextBox 225"/>
          <p:cNvSpPr txBox="1"/>
          <p:nvPr/>
        </p:nvSpPr>
        <p:spPr>
          <a:xfrm>
            <a:off x="4566397" y="1115706"/>
            <a:ext cx="56444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Organisasi</a:t>
            </a:r>
            <a:r>
              <a:rPr lang="en-US" sz="1500" u="sng" dirty="0"/>
              <a:t>,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menghambat</a:t>
            </a:r>
            <a:r>
              <a:rPr lang="en-US" sz="1500" dirty="0"/>
              <a:t> </a:t>
            </a:r>
            <a:r>
              <a:rPr lang="en-US" sz="1500" dirty="0" err="1"/>
              <a:t>pencapaian</a:t>
            </a:r>
            <a:r>
              <a:rPr lang="en-US" sz="1500" dirty="0"/>
              <a:t> </a:t>
            </a:r>
            <a:r>
              <a:rPr lang="en-US" sz="1500" dirty="0" err="1"/>
              <a:t>tujuan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 (</a:t>
            </a:r>
            <a:r>
              <a:rPr lang="en-US" sz="1500" dirty="0" err="1"/>
              <a:t>Visi-Misi</a:t>
            </a:r>
            <a:r>
              <a:rPr lang="en-US" sz="1500" dirty="0"/>
              <a:t> Perusahaan)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Teknik</a:t>
            </a:r>
            <a:r>
              <a:rPr lang="en-US" sz="1500" dirty="0"/>
              <a:t> : </a:t>
            </a:r>
            <a:r>
              <a:rPr lang="en-US" sz="1500" dirty="0" err="1"/>
              <a:t>Identifikasi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internal, external, </a:t>
            </a:r>
            <a:r>
              <a:rPr lang="en-US" sz="1500" dirty="0" err="1"/>
              <a:t>tuntutan</a:t>
            </a:r>
            <a:r>
              <a:rPr lang="en-US" sz="1500" dirty="0"/>
              <a:t> </a:t>
            </a:r>
          </a:p>
          <a:p>
            <a:pPr marL="169863" indent="-169863"/>
            <a:r>
              <a:rPr lang="en-US" sz="1500" dirty="0"/>
              <a:t>	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harapan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dirty="0" err="1"/>
              <a:t>pihak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 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572002" y="2438401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Proses</a:t>
            </a:r>
            <a:endParaRPr lang="en-US" sz="1500" u="sng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, </a:t>
            </a:r>
            <a:r>
              <a:rPr lang="en-US" sz="1500" dirty="0" err="1"/>
              <a:t>tujuannya</a:t>
            </a:r>
            <a:r>
              <a:rPr lang="en-US" sz="1500" dirty="0"/>
              <a:t> </a:t>
            </a:r>
            <a:r>
              <a:rPr lang="en-US" sz="1500" dirty="0" err="1"/>
              <a:t>menciptakan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 anti </a:t>
            </a:r>
            <a:r>
              <a:rPr lang="en-US" sz="1500" dirty="0" err="1"/>
              <a:t>salah</a:t>
            </a:r>
            <a:r>
              <a:rPr lang="en-US" sz="15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b="1" dirty="0" err="1">
                <a:solidFill>
                  <a:srgbClr val="FF0000"/>
                </a:solidFill>
              </a:rPr>
              <a:t>Teknik</a:t>
            </a:r>
            <a:r>
              <a:rPr lang="en-US" sz="1500" b="1" dirty="0">
                <a:solidFill>
                  <a:srgbClr val="FF0000"/>
                </a:solidFill>
              </a:rPr>
              <a:t> : SIPOCORR (Supplier-Input-Process-Output-Customer-Objectives-Risk-Reference). </a:t>
            </a:r>
            <a:r>
              <a:rPr lang="en-US" sz="1500" b="1" dirty="0" err="1">
                <a:solidFill>
                  <a:srgbClr val="FF0000"/>
                </a:solidFill>
              </a:rPr>
              <a:t>Kombinasi</a:t>
            </a:r>
            <a:r>
              <a:rPr lang="en-US" sz="1500" b="1" dirty="0">
                <a:solidFill>
                  <a:srgbClr val="FF0000"/>
                </a:solidFill>
              </a:rPr>
              <a:t> </a:t>
            </a:r>
            <a:r>
              <a:rPr lang="en-US" sz="1500" b="1" dirty="0" err="1">
                <a:solidFill>
                  <a:srgbClr val="FF0000"/>
                </a:solidFill>
              </a:rPr>
              <a:t>pendekatan</a:t>
            </a:r>
            <a:r>
              <a:rPr lang="en-US" sz="1500" b="1" dirty="0">
                <a:solidFill>
                  <a:srgbClr val="FF0000"/>
                </a:solidFill>
              </a:rPr>
              <a:t> </a:t>
            </a:r>
            <a:r>
              <a:rPr lang="en-US" sz="1500" b="1" dirty="0" err="1">
                <a:solidFill>
                  <a:srgbClr val="FF0000"/>
                </a:solidFill>
              </a:rPr>
              <a:t>proses</a:t>
            </a:r>
            <a:r>
              <a:rPr lang="en-US" sz="1500" b="1" dirty="0">
                <a:solidFill>
                  <a:srgbClr val="FF0000"/>
                </a:solidFill>
              </a:rPr>
              <a:t> + </a:t>
            </a:r>
            <a:r>
              <a:rPr lang="en-US" sz="1500" b="1" dirty="0" err="1">
                <a:solidFill>
                  <a:srgbClr val="FF0000"/>
                </a:solidFill>
              </a:rPr>
              <a:t>risiko</a:t>
            </a:r>
            <a:r>
              <a:rPr lang="en-US" sz="1500" b="1" dirty="0">
                <a:solidFill>
                  <a:srgbClr val="FF0000"/>
                </a:solidFill>
              </a:rPr>
              <a:t>, </a:t>
            </a:r>
            <a:r>
              <a:rPr lang="en-US" sz="1500" b="1" dirty="0" err="1">
                <a:solidFill>
                  <a:srgbClr val="FF0000"/>
                </a:solidFill>
              </a:rPr>
              <a:t>originalitas</a:t>
            </a:r>
            <a:r>
              <a:rPr lang="en-US" sz="1500" b="1" dirty="0">
                <a:solidFill>
                  <a:srgbClr val="FF0000"/>
                </a:solidFill>
              </a:rPr>
              <a:t> </a:t>
            </a:r>
            <a:r>
              <a:rPr lang="en-US" sz="1500" b="1" dirty="0" err="1">
                <a:solidFill>
                  <a:srgbClr val="FF0000"/>
                </a:solidFill>
              </a:rPr>
              <a:t>metode</a:t>
            </a:r>
            <a:r>
              <a:rPr lang="en-US" sz="1500" b="1" dirty="0">
                <a:solidFill>
                  <a:srgbClr val="FF0000"/>
                </a:solidFill>
              </a:rPr>
              <a:t> Sentral Sistem Consulting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572001" y="4267200"/>
            <a:ext cx="556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Produksi</a:t>
            </a:r>
            <a:r>
              <a:rPr lang="en-US" sz="1500" u="sng" dirty="0"/>
              <a:t> </a:t>
            </a:r>
            <a:r>
              <a:rPr lang="en-US" sz="1500" u="sng" dirty="0" err="1"/>
              <a:t>dan</a:t>
            </a:r>
            <a:r>
              <a:rPr lang="en-US" sz="1500" u="sng" dirty="0"/>
              <a:t> </a:t>
            </a:r>
            <a:r>
              <a:rPr lang="en-US" sz="1500" u="sng" dirty="0" err="1"/>
              <a:t>Jasa</a:t>
            </a:r>
            <a:r>
              <a:rPr lang="en-US" sz="1500" u="sng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terjadi</a:t>
            </a:r>
            <a:r>
              <a:rPr lang="en-US" sz="1500" dirty="0"/>
              <a:t> </a:t>
            </a:r>
            <a:r>
              <a:rPr lang="en-US" sz="1500" dirty="0" err="1"/>
              <a:t>di</a:t>
            </a:r>
            <a:r>
              <a:rPr lang="en-US" sz="1500" dirty="0"/>
              <a:t> </a:t>
            </a:r>
            <a:r>
              <a:rPr lang="en-US" sz="1500" dirty="0" err="1"/>
              <a:t>produksi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Teknik</a:t>
            </a:r>
            <a:r>
              <a:rPr lang="en-US" sz="1500" dirty="0"/>
              <a:t> : FMEA (Failure Mode Effect Analysis)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mutu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/>
              <a:t>HIRADC </a:t>
            </a:r>
            <a:r>
              <a:rPr lang="en-US" sz="1500" dirty="0" err="1"/>
              <a:t>untuk</a:t>
            </a:r>
            <a:r>
              <a:rPr lang="en-US" sz="1500" dirty="0"/>
              <a:t> Safety, IAD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lingkungan</a:t>
            </a:r>
            <a:endParaRPr lang="en-US" sz="1500" dirty="0"/>
          </a:p>
        </p:txBody>
      </p:sp>
      <p:sp>
        <p:nvSpPr>
          <p:cNvPr id="229" name="TextBox 228"/>
          <p:cNvSpPr txBox="1"/>
          <p:nvPr/>
        </p:nvSpPr>
        <p:spPr>
          <a:xfrm>
            <a:off x="4572001" y="5306706"/>
            <a:ext cx="5562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Akibat</a:t>
            </a:r>
            <a:r>
              <a:rPr lang="en-US" sz="1500" u="sng" dirty="0"/>
              <a:t> </a:t>
            </a:r>
            <a:r>
              <a:rPr lang="en-US" sz="1500" u="sng" dirty="0" err="1"/>
              <a:t>Perubahan</a:t>
            </a:r>
            <a:r>
              <a:rPr lang="en-US" sz="1500" u="sng" dirty="0"/>
              <a:t> Operational 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akibat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operational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Teknik</a:t>
            </a:r>
            <a:r>
              <a:rPr lang="en-US" sz="1500" dirty="0"/>
              <a:t> : Risk based thinking,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membuat</a:t>
            </a:r>
            <a:r>
              <a:rPr lang="en-US" sz="1500" dirty="0"/>
              <a:t> </a:t>
            </a:r>
            <a:r>
              <a:rPr lang="en-US" sz="1500" dirty="0" err="1"/>
              <a:t>keputusan</a:t>
            </a:r>
            <a:r>
              <a:rPr lang="en-US" sz="1500" dirty="0"/>
              <a:t>, </a:t>
            </a:r>
            <a:r>
              <a:rPr lang="en-US" sz="1500" dirty="0" err="1"/>
              <a:t>mengerjakan</a:t>
            </a:r>
            <a:r>
              <a:rPr lang="en-US" sz="1500" dirty="0"/>
              <a:t> </a:t>
            </a:r>
            <a:r>
              <a:rPr lang="en-US" sz="1500" dirty="0" err="1"/>
              <a:t>hal</a:t>
            </a:r>
            <a:r>
              <a:rPr lang="en-US" sz="1500" dirty="0"/>
              <a:t> </a:t>
            </a:r>
            <a:r>
              <a:rPr lang="en-US" sz="1500" dirty="0" err="1"/>
              <a:t>baru</a:t>
            </a:r>
            <a:r>
              <a:rPr lang="en-US" sz="1500" dirty="0"/>
              <a:t>, </a:t>
            </a:r>
            <a:r>
              <a:rPr lang="en-US" sz="1500" dirty="0" err="1"/>
              <a:t>merubah</a:t>
            </a:r>
            <a:r>
              <a:rPr lang="en-US" sz="1500" dirty="0"/>
              <a:t>, </a:t>
            </a:r>
            <a:r>
              <a:rPr lang="en-US" sz="1500" dirty="0" err="1"/>
              <a:t>kita</a:t>
            </a:r>
            <a:r>
              <a:rPr lang="en-US" sz="1500" dirty="0"/>
              <a:t> </a:t>
            </a:r>
            <a:r>
              <a:rPr lang="en-US" sz="1500" dirty="0" err="1"/>
              <a:t>harus</a:t>
            </a:r>
            <a:r>
              <a:rPr lang="en-US" sz="1500" dirty="0"/>
              <a:t> </a:t>
            </a:r>
            <a:r>
              <a:rPr lang="en-US" sz="1500" dirty="0" err="1"/>
              <a:t>selalu</a:t>
            </a:r>
            <a:r>
              <a:rPr lang="en-US" sz="1500" dirty="0"/>
              <a:t> </a:t>
            </a:r>
            <a:r>
              <a:rPr lang="en-US" sz="1500" dirty="0" err="1"/>
              <a:t>memikirkan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mungkin</a:t>
            </a:r>
            <a:r>
              <a:rPr lang="en-US" sz="1500" dirty="0"/>
              <a:t> </a:t>
            </a:r>
            <a:r>
              <a:rPr lang="en-US" sz="1500" dirty="0" err="1"/>
              <a:t>terjadi</a:t>
            </a:r>
            <a:r>
              <a:rPr lang="en-US" sz="1500" dirty="0"/>
              <a:t> </a:t>
            </a:r>
          </a:p>
        </p:txBody>
      </p:sp>
      <p:cxnSp>
        <p:nvCxnSpPr>
          <p:cNvPr id="231" name="Straight Connector 230"/>
          <p:cNvCxnSpPr/>
          <p:nvPr/>
        </p:nvCxnSpPr>
        <p:spPr>
          <a:xfrm>
            <a:off x="4495800" y="2360612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95800" y="4191001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495800" y="5256212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012574-8C6C-4D3B-9CEA-80E785BE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34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800" y="4724401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RISIKO &amp; </a:t>
            </a:r>
            <a:r>
              <a:rPr lang="en-US" sz="2000" u="sng" dirty="0" err="1"/>
              <a:t>Peluang</a:t>
            </a:r>
            <a:r>
              <a:rPr lang="en-US" sz="2000" u="sng" dirty="0"/>
              <a:t> ORGANISASI</a:t>
            </a:r>
          </a:p>
          <a:p>
            <a:r>
              <a:rPr lang="en-US" sz="2000" dirty="0"/>
              <a:t>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menghambat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  </a:t>
            </a:r>
          </a:p>
        </p:txBody>
      </p:sp>
      <p:sp>
        <p:nvSpPr>
          <p:cNvPr id="1028" name="AutoShape 4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Air Pollution, Factory, Industry, Smoke, Chimney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609601"/>
            <a:ext cx="2484119" cy="2743200"/>
          </a:xfrm>
          <a:prstGeom prst="rect">
            <a:avLst/>
          </a:prstGeom>
          <a:noFill/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4953001" y="457200"/>
            <a:ext cx="4800600" cy="35814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85737" indent="-185737" algn="ctr" defTabSz="742946">
              <a:lnSpc>
                <a:spcPct val="90000"/>
              </a:lnSpc>
              <a:spcBef>
                <a:spcPts val="812"/>
              </a:spcBef>
              <a:defRPr/>
            </a:pPr>
            <a:r>
              <a:rPr lang="en-US" sz="2400" u="sng" dirty="0" err="1">
                <a:latin typeface="Arial" pitchFamily="34" charset="0"/>
                <a:cs typeface="Arial" pitchFamily="34" charset="0"/>
              </a:rPr>
              <a:t>Tujuan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85737" indent="-185737" defTabSz="742946">
              <a:lnSpc>
                <a:spcPct val="90000"/>
              </a:lnSpc>
              <a:spcBef>
                <a:spcPts val="812"/>
              </a:spcBef>
              <a:buFont typeface="Arial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Misi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85737" indent="-185737" defTabSz="742946">
              <a:lnSpc>
                <a:spcPct val="90000"/>
              </a:lnSpc>
              <a:spcBef>
                <a:spcPts val="812"/>
              </a:spcBef>
              <a:buFont typeface="Arial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Sasaran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jangka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panjang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sasaran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Jangka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pendek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85737" indent="-185737" defTabSz="742946">
              <a:lnSpc>
                <a:spcPct val="90000"/>
              </a:lnSpc>
              <a:spcBef>
                <a:spcPts val="812"/>
              </a:spcBef>
              <a:buFont typeface="Arial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Tujuan</a:t>
            </a:r>
            <a:r>
              <a:rPr lang="en-US" dirty="0">
                <a:latin typeface="Arial" pitchFamily="34" charset="0"/>
                <a:cs typeface="Arial" pitchFamily="34" charset="0"/>
              </a:rPr>
              <a:t> Sistem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Mutu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642934" lvl="1" indent="-185737" defTabSz="742946">
              <a:lnSpc>
                <a:spcPct val="90000"/>
              </a:lnSpc>
              <a:spcBef>
                <a:spcPts val="812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secara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konsisten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mampu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menyediakan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produk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sesuai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014408" lvl="2" indent="-185737" defTabSz="742946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Pelanggan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014408" lvl="2" indent="-185737" defTabSz="742946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Peraturan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regulasi</a:t>
            </a:r>
            <a:r>
              <a:rPr lang="en-US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terkait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642934" lvl="1" indent="-185737" defTabSz="742946">
              <a:lnSpc>
                <a:spcPct val="90000"/>
              </a:lnSpc>
              <a:spcBef>
                <a:spcPts val="812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kepuasan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362201" y="1143000"/>
            <a:ext cx="2546981" cy="173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99" y="4724401"/>
            <a:ext cx="388620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1" lvl="1" indent="-347661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Isu</a:t>
            </a:r>
            <a:r>
              <a:rPr lang="en-US" dirty="0"/>
              <a:t> Internal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 (4.1)</a:t>
            </a:r>
          </a:p>
          <a:p>
            <a:pPr marL="347661" lvl="1" indent="-347661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 (4.2.)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(interested parties)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" y="1"/>
            <a:ext cx="212237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ORGANISASI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1219200" y="3505200"/>
            <a:ext cx="457200" cy="990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962401" y="4876801"/>
            <a:ext cx="762000" cy="457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4572000"/>
            <a:ext cx="9372600" cy="167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DCA996-4308-41BA-8FE2-3BA36C692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4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HSE Management Syste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2480" y="4077072"/>
            <a:ext cx="7920881" cy="22983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379691"/>
            <a:ext cx="34563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Isu</a:t>
            </a:r>
            <a:r>
              <a:rPr lang="en-US" sz="2400" u="sng" dirty="0"/>
              <a:t> Internal 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positif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negatif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Nilai : Standard </a:t>
            </a:r>
            <a:r>
              <a:rPr lang="en-US" sz="1600" dirty="0" err="1"/>
              <a:t>Perilaku</a:t>
            </a:r>
            <a:r>
              <a:rPr lang="en-US" sz="16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: </a:t>
            </a: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tuding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Pengetahuan</a:t>
            </a:r>
            <a:r>
              <a:rPr lang="en-US" sz="1600" dirty="0"/>
              <a:t> : </a:t>
            </a:r>
            <a:r>
              <a:rPr lang="en-US" sz="1600" dirty="0" err="1"/>
              <a:t>pengetahuan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yang proses yang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lemah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Major </a:t>
            </a:r>
            <a:r>
              <a:rPr lang="en-US" sz="1600" dirty="0" err="1"/>
              <a:t>isu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kinerja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2840" y="31265"/>
            <a:ext cx="38884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Isu</a:t>
            </a:r>
            <a:r>
              <a:rPr lang="en-US" sz="2400" u="sng" dirty="0"/>
              <a:t> </a:t>
            </a:r>
            <a:r>
              <a:rPr lang="en-US" sz="2400" u="sng" dirty="0" err="1"/>
              <a:t>Eksternal</a:t>
            </a:r>
            <a:r>
              <a:rPr lang="en-US" sz="2400" u="sng" dirty="0"/>
              <a:t> :</a:t>
            </a:r>
            <a:r>
              <a:rPr lang="en-US" u="sng" dirty="0"/>
              <a:t> </a:t>
            </a:r>
          </a:p>
          <a:p>
            <a:r>
              <a:rPr lang="en-US" sz="1600" dirty="0"/>
              <a:t>International, national, regional, local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positif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negaitif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Legal :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…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Teknologi</a:t>
            </a:r>
            <a:r>
              <a:rPr lang="en-US" sz="1600" dirty="0"/>
              <a:t> :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/ </a:t>
            </a:r>
            <a:r>
              <a:rPr lang="en-US" sz="1600" dirty="0" err="1"/>
              <a:t>proses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Kompetisi</a:t>
            </a:r>
            <a:r>
              <a:rPr lang="en-US" sz="1600" dirty="0"/>
              <a:t> : </a:t>
            </a:r>
            <a:r>
              <a:rPr lang="en-US" sz="1600" dirty="0" err="1"/>
              <a:t>Kompetitor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Pasar</a:t>
            </a:r>
            <a:r>
              <a:rPr lang="en-US" sz="1600" dirty="0"/>
              <a:t> : </a:t>
            </a: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: </a:t>
            </a:r>
            <a:r>
              <a:rPr lang="en-US" sz="1600" dirty="0" err="1"/>
              <a:t>Sosial</a:t>
            </a:r>
            <a:r>
              <a:rPr lang="en-US" sz="1600" dirty="0"/>
              <a:t> media, marketing online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 :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</p:txBody>
      </p:sp>
      <p:sp>
        <p:nvSpPr>
          <p:cNvPr id="8" name="Down Arrow 7"/>
          <p:cNvSpPr/>
          <p:nvPr/>
        </p:nvSpPr>
        <p:spPr>
          <a:xfrm>
            <a:off x="1155700" y="2895600"/>
            <a:ext cx="64807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4448945" y="2895600"/>
            <a:ext cx="72008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8504" y="3356994"/>
            <a:ext cx="6407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Monitor and review, </a:t>
            </a:r>
          </a:p>
          <a:p>
            <a:r>
              <a:rPr lang="en-US" sz="2400" b="1" u="sng" dirty="0"/>
              <a:t>Develop necessary action to  address the impact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2480" y="3356992"/>
            <a:ext cx="9001000" cy="3024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29264" y="1270337"/>
            <a:ext cx="1944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/>
              <a:t>Tuntutan</a:t>
            </a:r>
            <a:r>
              <a:rPr lang="en-US" sz="2000" u="sng" dirty="0"/>
              <a:t> </a:t>
            </a:r>
            <a:r>
              <a:rPr lang="en-US" sz="2000" u="sng" dirty="0" err="1"/>
              <a:t>dan</a:t>
            </a:r>
            <a:r>
              <a:rPr lang="en-US" sz="2000" u="sng" dirty="0"/>
              <a:t> </a:t>
            </a:r>
            <a:r>
              <a:rPr lang="en-US" sz="2000" u="sng" dirty="0" err="1"/>
              <a:t>Harapan</a:t>
            </a:r>
            <a:r>
              <a:rPr lang="en-US" sz="2000" u="sng" dirty="0"/>
              <a:t> </a:t>
            </a:r>
            <a:r>
              <a:rPr lang="en-US" sz="2000" u="sng" dirty="0" err="1"/>
              <a:t>dari</a:t>
            </a:r>
            <a:r>
              <a:rPr lang="en-US" sz="2000" u="sng" dirty="0"/>
              <a:t> </a:t>
            </a:r>
            <a:r>
              <a:rPr lang="en-US" sz="2000" u="sng" dirty="0" err="1"/>
              <a:t>pihak</a:t>
            </a:r>
            <a:r>
              <a:rPr lang="en-US" sz="2000" u="sng" dirty="0"/>
              <a:t> </a:t>
            </a:r>
            <a:r>
              <a:rPr lang="en-US" sz="2000" u="sng" dirty="0" err="1"/>
              <a:t>terkait</a:t>
            </a:r>
            <a:r>
              <a:rPr lang="en-US" sz="2000" u="sng" dirty="0"/>
              <a:t> 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7473280" y="2564904"/>
            <a:ext cx="864096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31F21-EB35-46CF-B661-27624565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0684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" name="Group 9"/>
          <p:cNvGrpSpPr/>
          <p:nvPr/>
        </p:nvGrpSpPr>
        <p:grpSpPr>
          <a:xfrm>
            <a:off x="488504" y="980729"/>
            <a:ext cx="9004747" cy="5553327"/>
            <a:chOff x="488504" y="980728"/>
            <a:chExt cx="9004748" cy="5553327"/>
          </a:xfrm>
        </p:grpSpPr>
        <p:pic>
          <p:nvPicPr>
            <p:cNvPr id="77826" name="Picture 2" descr="Image result for stakeholder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8584" y="1268760"/>
              <a:ext cx="7272808" cy="472432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/>
          </p:nvSpPr>
          <p:spPr>
            <a:xfrm>
              <a:off x="6177137" y="5373216"/>
              <a:ext cx="316835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rasis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diskriminasi</a:t>
              </a:r>
              <a:r>
                <a:rPr lang="en-US" sz="1600" dirty="0"/>
                <a:t>, </a:t>
              </a:r>
              <a:r>
                <a:rPr lang="en-US" sz="1600" dirty="0" err="1"/>
                <a:t>mendapat</a:t>
              </a:r>
              <a:r>
                <a:rPr lang="en-US" sz="1600" dirty="0"/>
                <a:t> </a:t>
              </a:r>
              <a:r>
                <a:rPr lang="en-US" sz="1600" dirty="0" err="1"/>
                <a:t>kesempatan</a:t>
              </a:r>
              <a:r>
                <a:rPr lang="en-US" sz="1600" dirty="0"/>
                <a:t> yang </a:t>
              </a:r>
              <a:r>
                <a:rPr lang="en-US" sz="1600" dirty="0" err="1"/>
                <a:t>sama</a:t>
              </a:r>
              <a:r>
                <a:rPr lang="en-US" sz="1600" dirty="0"/>
                <a:t>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8504" y="5445224"/>
              <a:ext cx="30087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Keterlibatan</a:t>
              </a:r>
              <a:r>
                <a:rPr lang="en-US" sz="1600" dirty="0"/>
                <a:t> Perusahaan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meningkatkan</a:t>
              </a:r>
              <a:r>
                <a:rPr lang="en-US" sz="1600" dirty="0"/>
                <a:t> </a:t>
              </a:r>
              <a:r>
                <a:rPr lang="en-US" sz="1600" dirty="0" err="1"/>
                <a:t>taraf</a:t>
              </a:r>
              <a:r>
                <a:rPr lang="en-US" sz="1600" dirty="0"/>
                <a:t> </a:t>
              </a:r>
              <a:r>
                <a:rPr lang="en-US" sz="1600" dirty="0" err="1"/>
                <a:t>hidup</a:t>
              </a:r>
              <a:r>
                <a:rPr lang="en-US" sz="1600" dirty="0"/>
                <a:t> </a:t>
              </a:r>
              <a:r>
                <a:rPr lang="en-US" sz="1600" dirty="0" err="1"/>
                <a:t>penduduk</a:t>
              </a:r>
              <a:r>
                <a:rPr lang="en-US" sz="1600" dirty="0"/>
                <a:t> </a:t>
              </a:r>
              <a:r>
                <a:rPr lang="en-US" sz="1600" dirty="0" err="1"/>
                <a:t>sekitar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menyebabkan</a:t>
              </a:r>
              <a:r>
                <a:rPr lang="en-US" sz="1600" dirty="0"/>
                <a:t> </a:t>
              </a:r>
              <a:r>
                <a:rPr lang="en-US" sz="1600" dirty="0" err="1"/>
                <a:t>polusi</a:t>
              </a:r>
              <a:r>
                <a:rPr lang="en-US" sz="1600" dirty="0"/>
                <a:t>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528" y="980728"/>
              <a:ext cx="43310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</a:t>
              </a:r>
              <a:r>
                <a:rPr lang="en-US" sz="1600" dirty="0" err="1"/>
                <a:t>tuntutan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mempekerjakan</a:t>
              </a:r>
              <a:r>
                <a:rPr lang="en-US" sz="1600" dirty="0"/>
                <a:t> </a:t>
              </a:r>
              <a:r>
                <a:rPr lang="en-US" sz="1600" dirty="0" err="1"/>
                <a:t>penduduk</a:t>
              </a:r>
              <a:r>
                <a:rPr lang="en-US" sz="1600" dirty="0"/>
                <a:t> </a:t>
              </a:r>
              <a:r>
                <a:rPr lang="en-US" sz="1600" dirty="0" err="1"/>
                <a:t>lokal</a:t>
              </a:r>
              <a:r>
                <a:rPr lang="en-US" sz="1600" dirty="0"/>
                <a:t>, </a:t>
              </a:r>
              <a:r>
                <a:rPr lang="en-US" sz="1600" dirty="0" err="1"/>
                <a:t>tuntutan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mencemari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21009" y="1556792"/>
              <a:ext cx="25722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Harapan</a:t>
              </a:r>
              <a:r>
                <a:rPr lang="en-US" sz="1600" dirty="0"/>
                <a:t> : </a:t>
              </a:r>
              <a:r>
                <a:rPr lang="en-US" sz="1600" dirty="0" err="1"/>
                <a:t>mendapatakan</a:t>
              </a:r>
              <a:r>
                <a:rPr lang="en-US" sz="1600" dirty="0"/>
                <a:t> </a:t>
              </a:r>
              <a:r>
                <a:rPr lang="en-US" sz="1600" dirty="0" err="1"/>
                <a:t>informasi</a:t>
              </a:r>
              <a:r>
                <a:rPr lang="en-US" sz="1600" dirty="0"/>
                <a:t> forecast 3 </a:t>
              </a:r>
              <a:r>
                <a:rPr lang="en-US" sz="1600" dirty="0" err="1"/>
                <a:t>bulan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13241" y="4005064"/>
              <a:ext cx="19943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Exp : Minimum profit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96816" y="5949280"/>
              <a:ext cx="300878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Perusahaan </a:t>
              </a:r>
              <a:r>
                <a:rPr lang="en-US" sz="1600" dirty="0" err="1"/>
                <a:t>investasi</a:t>
              </a:r>
              <a:r>
                <a:rPr lang="en-US" sz="1600" dirty="0"/>
                <a:t> </a:t>
              </a:r>
              <a:r>
                <a:rPr lang="en-US" sz="1600" dirty="0" err="1"/>
                <a:t>alat</a:t>
              </a:r>
              <a:r>
                <a:rPr lang="en-US" sz="1600" dirty="0"/>
                <a:t> </a:t>
              </a:r>
              <a:r>
                <a:rPr lang="en-US" sz="1600" dirty="0" err="1"/>
                <a:t>ukur</a:t>
              </a:r>
              <a:r>
                <a:rPr lang="en-US" sz="1600" dirty="0"/>
                <a:t> yang </a:t>
              </a:r>
              <a:r>
                <a:rPr lang="en-US" sz="1600" dirty="0" err="1"/>
                <a:t>lebih</a:t>
              </a:r>
              <a:r>
                <a:rPr lang="en-US" sz="1600" dirty="0"/>
                <a:t> </a:t>
              </a:r>
              <a:r>
                <a:rPr lang="en-US" sz="1600" dirty="0" err="1"/>
                <a:t>canggih</a:t>
              </a:r>
              <a:r>
                <a:rPr lang="en-US" sz="1600" dirty="0"/>
                <a:t> 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8505" y="260648"/>
            <a:ext cx="8839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/>
              <a:t>Identifikasi</a:t>
            </a:r>
            <a:r>
              <a:rPr lang="en-US" sz="2800" u="sng" dirty="0"/>
              <a:t> </a:t>
            </a:r>
            <a:r>
              <a:rPr lang="en-US" sz="2800" u="sng" dirty="0" err="1"/>
              <a:t>Tuntutan</a:t>
            </a:r>
            <a:r>
              <a:rPr lang="en-US" sz="2800" u="sng" dirty="0"/>
              <a:t> </a:t>
            </a:r>
            <a:r>
              <a:rPr lang="en-US" sz="2800" u="sng" dirty="0" err="1"/>
              <a:t>dan</a:t>
            </a:r>
            <a:r>
              <a:rPr lang="en-US" sz="2800" u="sng" dirty="0"/>
              <a:t> </a:t>
            </a:r>
            <a:r>
              <a:rPr lang="en-US" sz="2800" u="sng" dirty="0" err="1"/>
              <a:t>Kebutuhan</a:t>
            </a:r>
            <a:r>
              <a:rPr lang="en-US" sz="2800" u="sng" dirty="0"/>
              <a:t> </a:t>
            </a:r>
            <a:r>
              <a:rPr lang="en-US" sz="2800" u="sng" dirty="0" err="1"/>
              <a:t>dari</a:t>
            </a:r>
            <a:r>
              <a:rPr lang="en-US" sz="2800" u="sng" dirty="0"/>
              <a:t> </a:t>
            </a:r>
            <a:r>
              <a:rPr lang="en-US" sz="2800" u="sng" dirty="0" err="1"/>
              <a:t>Pihak</a:t>
            </a:r>
            <a:r>
              <a:rPr lang="en-US" sz="2800" u="sng" dirty="0"/>
              <a:t> </a:t>
            </a:r>
            <a:r>
              <a:rPr lang="en-US" sz="2800" u="sng" dirty="0" err="1"/>
              <a:t>terkait</a:t>
            </a:r>
            <a:r>
              <a:rPr lang="en-US" sz="28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6937" y="2492896"/>
            <a:ext cx="10801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44951" y="2743201"/>
            <a:ext cx="185057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Company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B8F65A-F9B2-4DC7-A458-8F806CCD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7322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800" y="4495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RISIKO</a:t>
            </a:r>
          </a:p>
          <a:p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berjalan</a:t>
            </a:r>
            <a:r>
              <a:rPr lang="en-US" sz="2000" dirty="0"/>
              <a:t> </a:t>
            </a:r>
            <a:r>
              <a:rPr lang="en-US" sz="2000" dirty="0" err="1"/>
              <a:t>mulus</a:t>
            </a:r>
            <a:r>
              <a:rPr lang="en-US" sz="2000" dirty="0"/>
              <a:t>,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,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,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tunjuk</a:t>
            </a:r>
            <a:r>
              <a:rPr lang="en-US" sz="2000" dirty="0"/>
              <a:t>,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salah-salahan</a:t>
            </a:r>
            <a:endParaRPr lang="en-US" sz="2000" dirty="0"/>
          </a:p>
        </p:txBody>
      </p:sp>
      <p:sp>
        <p:nvSpPr>
          <p:cNvPr id="1028" name="AutoShape 4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876800" y="609600"/>
            <a:ext cx="4800600" cy="3276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PROSES </a:t>
            </a: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berjalan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mulus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hambatan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berjalan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otomatis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perlu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diingatkan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instruksikan</a:t>
            </a: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Menciptakan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dirty="0">
                <a:latin typeface="Arial" pitchFamily="34" charset="0"/>
                <a:cs typeface="Arial" pitchFamily="34" charset="0"/>
              </a:rPr>
              <a:t> anti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OBJECTIVES PROSES TERCAPAI </a:t>
            </a:r>
          </a:p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u="sng" dirty="0">
              <a:latin typeface="Arial" pitchFamily="34" charset="0"/>
              <a:cs typeface="Arial" pitchFamily="34" charset="0"/>
            </a:endParaRPr>
          </a:p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u="sng" dirty="0">
                <a:latin typeface="Arial" pitchFamily="34" charset="0"/>
                <a:cs typeface="Arial" pitchFamily="34" charset="0"/>
              </a:rPr>
              <a:t>POLA PIKIR</a:t>
            </a: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SEMUA MASALAH TERJADI KARENA SISTEM 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3733800" y="1752600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8600" y="4495800"/>
            <a:ext cx="3886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yang </a:t>
            </a:r>
            <a:r>
              <a:rPr lang="en-US" dirty="0" err="1"/>
              <a:t>terputus</a:t>
            </a:r>
            <a:r>
              <a:rPr lang="en-US" dirty="0"/>
              <a:t> </a:t>
            </a:r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Duplikasi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Ketidakjelasan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0"/>
            <a:ext cx="2198038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PROSES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038600" y="5029200"/>
            <a:ext cx="762000" cy="457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4343400"/>
            <a:ext cx="93726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1429"/>
          <a:stretch>
            <a:fillRect/>
          </a:stretch>
        </p:blipFill>
        <p:spPr bwMode="auto">
          <a:xfrm>
            <a:off x="304800" y="1143000"/>
            <a:ext cx="328069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457200" y="695980"/>
            <a:ext cx="3052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BISNIS PROSES</a:t>
            </a:r>
            <a:r>
              <a:rPr lang="en-US" sz="2800" dirty="0"/>
              <a:t> 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1676400" y="3657600"/>
            <a:ext cx="685800" cy="609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876800" y="381000"/>
            <a:ext cx="4876800" cy="38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CBF800-B5D7-4502-BA72-CBF234C4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16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7" name="AutoShape 4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0" y="-285749"/>
            <a:ext cx="9906000" cy="1417638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 PERUBAHAN KONSEP SISTEM MANAJEMEN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495300" y="1600201"/>
          <a:ext cx="8915400" cy="1024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LAMA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BARU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800" dirty="0"/>
                        <a:t>KONTROL</a:t>
                      </a:r>
                      <a:r>
                        <a:rPr lang="en-US" sz="1800" baseline="0" dirty="0"/>
                        <a:t> PADA OUTPUT </a:t>
                      </a:r>
                      <a:r>
                        <a:rPr lang="en-US" sz="1800" baseline="0" dirty="0">
                          <a:sym typeface="Wingdings" pitchFamily="2" charset="2"/>
                        </a:rPr>
                        <a:t> TERLAMBAT</a:t>
                      </a:r>
                    </a:p>
                    <a:p>
                      <a:r>
                        <a:rPr lang="en-US" sz="1800" baseline="0" dirty="0">
                          <a:sym typeface="Wingdings" pitchFamily="2" charset="2"/>
                        </a:rPr>
                        <a:t>MASALAH SUDAH TERJADI</a:t>
                      </a:r>
                      <a:endParaRPr lang="en-US" sz="18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KONTROL PADA INPUT DAN PROSES </a:t>
                      </a:r>
                      <a:r>
                        <a:rPr lang="en-US" sz="1800" dirty="0">
                          <a:sym typeface="Wingdings" pitchFamily="2" charset="2"/>
                        </a:rPr>
                        <a:t> </a:t>
                      </a:r>
                      <a:r>
                        <a:rPr lang="en-US" sz="1800" dirty="0"/>
                        <a:t>PENCEGAHAN 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60" name="Picture 2" descr="Image result for busway jakar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955926"/>
            <a:ext cx="3886201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TextBox 13"/>
          <p:cNvSpPr txBox="1">
            <a:spLocks noChangeArrowheads="1"/>
          </p:cNvSpPr>
          <p:nvPr/>
        </p:nvSpPr>
        <p:spPr bwMode="auto">
          <a:xfrm>
            <a:off x="584201" y="4800601"/>
            <a:ext cx="4140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Deteksi Pelanggaran </a:t>
            </a:r>
            <a:r>
              <a:rPr lang="en-US" sz="2000">
                <a:sym typeface="Wingdings" pitchFamily="2" charset="2"/>
              </a:rPr>
              <a:t> </a:t>
            </a:r>
          </a:p>
          <a:p>
            <a:pPr algn="ctr"/>
            <a:r>
              <a:rPr lang="en-US" sz="2000">
                <a:sym typeface="Wingdings" pitchFamily="2" charset="2"/>
              </a:rPr>
              <a:t>Masalah Sudah terjadi. </a:t>
            </a:r>
          </a:p>
          <a:p>
            <a:pPr algn="ctr"/>
            <a:r>
              <a:rPr lang="en-US" sz="2000">
                <a:sym typeface="Wingdings" pitchFamily="2" charset="2"/>
              </a:rPr>
              <a:t>Bagaimana  solusi pencegahan untuk masalah ini ? </a:t>
            </a:r>
            <a:endParaRPr lang="en-US" sz="200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086351" y="2743201"/>
            <a:ext cx="4286250" cy="3733800"/>
            <a:chOff x="5085828" y="2743200"/>
            <a:chExt cx="4286772" cy="3733800"/>
          </a:xfrm>
        </p:grpSpPr>
        <p:pic>
          <p:nvPicPr>
            <p:cNvPr id="6164" name="Picture 4" descr="Image result for busway jakart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365750" y="4114800"/>
              <a:ext cx="3702050" cy="186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5" name="TextBox 14"/>
            <p:cNvSpPr txBox="1">
              <a:spLocks noChangeArrowheads="1"/>
            </p:cNvSpPr>
            <p:nvPr/>
          </p:nvSpPr>
          <p:spPr bwMode="auto">
            <a:xfrm>
              <a:off x="5660763" y="5982380"/>
              <a:ext cx="3136900" cy="4001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Penjagaan di Input  </a:t>
              </a:r>
            </a:p>
          </p:txBody>
        </p:sp>
        <p:sp>
          <p:nvSpPr>
            <p:cNvPr id="6166" name="TextBox 17"/>
            <p:cNvSpPr txBox="1">
              <a:spLocks noChangeArrowheads="1"/>
            </p:cNvSpPr>
            <p:nvPr/>
          </p:nvSpPr>
          <p:spPr bwMode="auto">
            <a:xfrm>
              <a:off x="5562600" y="2819399"/>
              <a:ext cx="305435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Separator yang tinggi untuk mencegah orang masuk di tengah jalur </a:t>
              </a:r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6603663" y="3962400"/>
              <a:ext cx="247680" cy="1143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85828" y="2743200"/>
              <a:ext cx="4286772" cy="3733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98476" y="2743201"/>
            <a:ext cx="4289425" cy="373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73366-E476-4088-9C21-25156912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17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04742"/>
            <a:ext cx="7413625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7543800" y="4495800"/>
            <a:ext cx="18288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F0000"/>
                </a:solidFill>
              </a:rPr>
              <a:t>bjectives</a:t>
            </a:r>
            <a:endParaRPr lang="en-US" b="1" dirty="0"/>
          </a:p>
          <a:p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dirty="0" err="1"/>
              <a:t>efektifitas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(</a:t>
            </a:r>
            <a:r>
              <a:rPr lang="en-US" sz="1600" dirty="0" err="1"/>
              <a:t>harapan</a:t>
            </a:r>
            <a:r>
              <a:rPr lang="en-US" sz="1600" dirty="0"/>
              <a:t> next </a:t>
            </a:r>
            <a:r>
              <a:rPr lang="en-US" sz="1600" dirty="0" err="1"/>
              <a:t>proses</a:t>
            </a:r>
            <a:r>
              <a:rPr lang="en-US" sz="1600" dirty="0"/>
              <a:t>, Customer, </a:t>
            </a:r>
            <a:r>
              <a:rPr lang="en-US" sz="1600" dirty="0" err="1"/>
              <a:t>perusahaan</a:t>
            </a:r>
            <a:r>
              <a:rPr lang="en-US" sz="1600" dirty="0"/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29000" y="4971871"/>
            <a:ext cx="259080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FF0000"/>
                </a:solidFill>
              </a:rPr>
              <a:t>esiko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dan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Peluang</a:t>
            </a:r>
            <a:r>
              <a:rPr lang="en-US" sz="1600" b="1" dirty="0">
                <a:solidFill>
                  <a:srgbClr val="FF0000"/>
                </a:solidFill>
              </a:rPr>
              <a:t>  </a:t>
            </a:r>
            <a:r>
              <a:rPr lang="en-US" sz="1600" dirty="0"/>
              <a:t> </a:t>
            </a:r>
          </a:p>
          <a:p>
            <a:r>
              <a:rPr lang="en-US" sz="1600" dirty="0"/>
              <a:t>Yang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menghambat</a:t>
            </a:r>
            <a:r>
              <a:rPr lang="en-US" sz="1600" dirty="0"/>
              <a:t> </a:t>
            </a:r>
            <a:r>
              <a:rPr lang="en-US" sz="1600" dirty="0" err="1"/>
              <a:t>pencapaian</a:t>
            </a:r>
            <a:r>
              <a:rPr lang="en-US" sz="1600" dirty="0"/>
              <a:t> objectives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81200" y="1371600"/>
            <a:ext cx="3276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R</a:t>
            </a:r>
            <a:r>
              <a:rPr lang="en-US" b="1" dirty="0">
                <a:solidFill>
                  <a:srgbClr val="FF0000"/>
                </a:solidFill>
              </a:rPr>
              <a:t>eference </a:t>
            </a:r>
            <a:endParaRPr lang="en-US" b="1" dirty="0"/>
          </a:p>
          <a:p>
            <a:r>
              <a:rPr lang="en-US" sz="1600" dirty="0" err="1"/>
              <a:t>Adopsi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, </a:t>
            </a:r>
            <a:r>
              <a:rPr lang="en-US" sz="1600" dirty="0" err="1"/>
              <a:t>lingkungan</a:t>
            </a:r>
            <a:r>
              <a:rPr lang="en-US" sz="1600" dirty="0"/>
              <a:t>, K3, </a:t>
            </a:r>
            <a:r>
              <a:rPr lang="en-US" sz="1600" dirty="0" err="1"/>
              <a:t>kebijakan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505200"/>
            <a:ext cx="1609136" cy="83820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0" y="1143000"/>
            <a:ext cx="9906000" cy="5181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3276600" y="2590800"/>
            <a:ext cx="685800" cy="8382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0" y="1143000"/>
            <a:ext cx="9601200" cy="533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86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0" y="152400"/>
            <a:ext cx="413067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" name="TextBox 74"/>
          <p:cNvSpPr txBox="1"/>
          <p:nvPr/>
        </p:nvSpPr>
        <p:spPr>
          <a:xfrm>
            <a:off x="0" y="381000"/>
            <a:ext cx="5410200" cy="9694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66707" algn="l"/>
              </a:tabLst>
            </a:pPr>
            <a:r>
              <a:rPr lang="en-US" sz="2000" b="1" u="sng" dirty="0" err="1"/>
              <a:t>Ruang</a:t>
            </a:r>
            <a:r>
              <a:rPr lang="en-US" sz="2000" b="1" u="sng" dirty="0"/>
              <a:t> </a:t>
            </a:r>
            <a:r>
              <a:rPr lang="en-US" sz="2000" b="1" u="sng" dirty="0" err="1"/>
              <a:t>Lingkup</a:t>
            </a:r>
            <a:r>
              <a:rPr lang="en-US" sz="2000" b="1" u="sng" dirty="0"/>
              <a:t> </a:t>
            </a:r>
            <a:r>
              <a:rPr lang="en-US" sz="2000" b="1" u="sng" dirty="0" err="1"/>
              <a:t>dan</a:t>
            </a:r>
            <a:r>
              <a:rPr lang="en-US" sz="2000" b="1" u="sng" dirty="0"/>
              <a:t> </a:t>
            </a:r>
            <a:r>
              <a:rPr lang="en-US" sz="2000" b="1" u="sng" dirty="0" err="1"/>
              <a:t>Resiko</a:t>
            </a:r>
            <a:r>
              <a:rPr lang="en-US" sz="2000" b="1" u="sng" dirty="0"/>
              <a:t> </a:t>
            </a:r>
            <a:r>
              <a:rPr lang="en-US" sz="2000" b="1" u="sng" dirty="0" err="1"/>
              <a:t>Proses</a:t>
            </a:r>
            <a:r>
              <a:rPr lang="en-US" sz="2000" b="1" u="sng" dirty="0"/>
              <a:t>  </a:t>
            </a:r>
          </a:p>
          <a:p>
            <a:pPr algn="ctr">
              <a:spcBef>
                <a:spcPts val="600"/>
              </a:spcBef>
              <a:tabLst>
                <a:tab pos="266707" algn="l"/>
              </a:tabLst>
            </a:pPr>
            <a:r>
              <a:rPr lang="en-US" sz="1600" dirty="0"/>
              <a:t>SIPOCORR (</a:t>
            </a:r>
            <a:r>
              <a:rPr lang="en-US" sz="1600" i="1" dirty="0"/>
              <a:t>Supplier –Input- Process- Output- Customer- Objectives –Risk- Reference)</a:t>
            </a:r>
            <a:endParaRPr lang="en-US" sz="1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0B7965-1251-4752-982B-4167C6F3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59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-14461" y="6172200"/>
            <a:ext cx="99060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Sumber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 ISO 19011 : </a:t>
            </a:r>
            <a:r>
              <a:rPr lang="en-US" i="1" dirty="0">
                <a:solidFill>
                  <a:srgbClr val="FF0000"/>
                </a:solidFill>
                <a:latin typeface="Century Gothic" pitchFamily="34" charset="0"/>
              </a:rPr>
              <a:t>2018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8674" name="Picture 2" descr="http://www.tfs-initiative.com/pic/slider/wri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1" y="-13186"/>
            <a:ext cx="9891074" cy="61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-14461" y="2664293"/>
            <a:ext cx="9906000" cy="35067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4800" b="1" dirty="0">
                <a:solidFill>
                  <a:schemeClr val="tx1"/>
                </a:solidFill>
              </a:rPr>
              <a:t>AUDIT (</a:t>
            </a:r>
            <a:r>
              <a:rPr lang="en-US" sz="4800" b="1" dirty="0" err="1">
                <a:solidFill>
                  <a:schemeClr val="tx1"/>
                </a:solidFill>
              </a:rPr>
              <a:t>definisi</a:t>
            </a:r>
            <a:r>
              <a:rPr lang="en-US" sz="4800" b="1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Pengujian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sistimatis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mandiri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terdokumentasi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memperoleh</a:t>
            </a:r>
            <a:endParaRPr lang="en-US" sz="20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bukti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mengevaluasinya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secara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obyektif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menentukan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sejauh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kriteria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dipenuhi</a:t>
            </a: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1FCF8-77E4-40D4-B255-74DF5EC6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6260E-1222-454B-AF99-34889E330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3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0" y="0"/>
            <a:ext cx="2198038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PROSES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533400"/>
            <a:ext cx="8686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OBJECTIVES PROSES – RESIKO PROSES </a:t>
            </a:r>
          </a:p>
          <a:p>
            <a:pPr marL="287338" indent="-287338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/>
              <a:t>Objectives :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(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,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,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Perusahaan) </a:t>
            </a:r>
          </a:p>
          <a:p>
            <a:pPr marL="287338" indent="-287338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err="1"/>
              <a:t>Resiko</a:t>
            </a:r>
            <a:r>
              <a:rPr lang="en-US" dirty="0"/>
              <a:t> : </a:t>
            </a:r>
            <a:r>
              <a:rPr lang="en-US" dirty="0" err="1"/>
              <a:t>Peristiwa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objectives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553200" y="2362200"/>
            <a:ext cx="3352800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None/>
            </a:pPr>
            <a:r>
              <a:rPr lang="en-US" sz="1600" u="sng" dirty="0"/>
              <a:t>Objectives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Perusahaan </a:t>
            </a:r>
            <a:r>
              <a:rPr lang="en-US" sz="1600" dirty="0"/>
              <a:t>: Target </a:t>
            </a:r>
            <a:r>
              <a:rPr lang="en-US" sz="1600" dirty="0" err="1"/>
              <a:t>penjualan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, </a:t>
            </a:r>
            <a:r>
              <a:rPr lang="en-US" sz="1600" dirty="0" err="1"/>
              <a:t>mendapatkan</a:t>
            </a:r>
            <a:r>
              <a:rPr lang="en-US" sz="1600" dirty="0"/>
              <a:t> order yang </a:t>
            </a:r>
            <a:r>
              <a:rPr lang="en-US" sz="1600" dirty="0" err="1"/>
              <a:t>layak</a:t>
            </a:r>
            <a:r>
              <a:rPr lang="en-US" sz="1600" dirty="0"/>
              <a:t>, Customer yang </a:t>
            </a:r>
            <a:r>
              <a:rPr lang="en-US" sz="1600" dirty="0" err="1"/>
              <a:t>kredibel</a:t>
            </a:r>
            <a:r>
              <a:rPr lang="en-US" sz="1600" dirty="0"/>
              <a:t> (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proses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berikutnya</a:t>
            </a:r>
            <a:r>
              <a:rPr lang="en-US" sz="1600" b="1" dirty="0">
                <a:solidFill>
                  <a:srgbClr val="0033CC"/>
                </a:solidFill>
              </a:rPr>
              <a:t>  </a:t>
            </a:r>
            <a:r>
              <a:rPr lang="en-US" sz="1600" dirty="0"/>
              <a:t>(</a:t>
            </a:r>
            <a:r>
              <a:rPr lang="en-US" sz="1600" dirty="0" err="1"/>
              <a:t>perencanaan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 material ):  </a:t>
            </a:r>
            <a:r>
              <a:rPr lang="en-US" sz="1600" dirty="0" err="1"/>
              <a:t>Informasi</a:t>
            </a:r>
            <a:r>
              <a:rPr lang="en-US" sz="1600" dirty="0"/>
              <a:t> order yang </a:t>
            </a:r>
            <a:r>
              <a:rPr lang="en-US" sz="1600" dirty="0" err="1"/>
              <a:t>jelas</a:t>
            </a:r>
            <a:r>
              <a:rPr lang="en-US" sz="1600" dirty="0"/>
              <a:t>, </a:t>
            </a:r>
            <a:r>
              <a:rPr lang="en-US" sz="1600" dirty="0" err="1"/>
              <a:t>kecukupan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mengolah</a:t>
            </a:r>
            <a:r>
              <a:rPr lang="en-US" sz="1600" dirty="0"/>
              <a:t> order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Pelanggan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dirty="0"/>
              <a:t>: Perusahaan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asal</a:t>
            </a:r>
            <a:r>
              <a:rPr lang="en-US" sz="1600" dirty="0"/>
              <a:t> </a:t>
            </a:r>
            <a:r>
              <a:rPr lang="en-US" sz="1600" dirty="0" err="1"/>
              <a:t>janji</a:t>
            </a:r>
            <a:r>
              <a:rPr lang="en-US" sz="1600" dirty="0"/>
              <a:t>, PHP </a:t>
            </a:r>
            <a:r>
              <a:rPr lang="en-US" sz="1600" dirty="0">
                <a:sym typeface="Wingdings" pitchFamily="2" charset="2"/>
              </a:rPr>
              <a:t></a:t>
            </a:r>
            <a:r>
              <a:rPr lang="en-US" sz="1600" dirty="0"/>
              <a:t> 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519053" y="2514600"/>
            <a:ext cx="1648819" cy="526068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rgbClr val="0000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Penjualan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 flipV="1">
            <a:off x="959483" y="2971800"/>
            <a:ext cx="1555117" cy="657746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 flipH="1" flipV="1">
            <a:off x="4191000" y="2971799"/>
            <a:ext cx="1826492" cy="719599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1"/>
          <p:cNvSpPr>
            <a:spLocks noChangeArrowheads="1"/>
          </p:cNvSpPr>
          <p:nvPr/>
        </p:nvSpPr>
        <p:spPr bwMode="auto">
          <a:xfrm>
            <a:off x="173498" y="3352800"/>
            <a:ext cx="1447445" cy="798978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</a:pPr>
            <a:r>
              <a:rPr lang="en-US" sz="1400" dirty="0"/>
              <a:t>Aktifitas1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Permintaan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Pelanggan</a:t>
            </a:r>
            <a:endParaRPr lang="id-ID" sz="1400" dirty="0"/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5613944" y="3663044"/>
            <a:ext cx="939256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4</a:t>
            </a:r>
            <a:endParaRPr lang="id-ID" sz="1400" dirty="0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3276600" y="3457340"/>
            <a:ext cx="1981200" cy="71480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3</a:t>
            </a:r>
          </a:p>
          <a:p>
            <a:pPr algn="ctr">
              <a:spcBef>
                <a:spcPct val="50000"/>
              </a:spcBef>
            </a:pPr>
            <a:r>
              <a:rPr lang="en-US" sz="1400" dirty="0" err="1"/>
              <a:t>Perhitungan</a:t>
            </a:r>
            <a:r>
              <a:rPr lang="en-US" sz="1400" dirty="0"/>
              <a:t> </a:t>
            </a:r>
            <a:r>
              <a:rPr lang="en-US" sz="1400" dirty="0" err="1"/>
              <a:t>estimasi</a:t>
            </a:r>
            <a:endParaRPr lang="id-ID" sz="1400" dirty="0"/>
          </a:p>
        </p:txBody>
      </p:sp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2002298" y="3622316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2</a:t>
            </a:r>
            <a:endParaRPr lang="id-ID" sz="1400" dirty="0"/>
          </a:p>
        </p:txBody>
      </p:sp>
      <p:cxnSp>
        <p:nvCxnSpPr>
          <p:cNvPr id="43" name="AutoShape 21"/>
          <p:cNvCxnSpPr>
            <a:cxnSpLocks noChangeShapeType="1"/>
          </p:cNvCxnSpPr>
          <p:nvPr/>
        </p:nvCxnSpPr>
        <p:spPr bwMode="auto">
          <a:xfrm>
            <a:off x="1621298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4" name="AutoShape 21"/>
          <p:cNvCxnSpPr>
            <a:cxnSpLocks noChangeShapeType="1"/>
          </p:cNvCxnSpPr>
          <p:nvPr/>
        </p:nvCxnSpPr>
        <p:spPr bwMode="auto">
          <a:xfrm>
            <a:off x="2916698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5" name="AutoShape 21"/>
          <p:cNvCxnSpPr>
            <a:cxnSpLocks noChangeShapeType="1"/>
          </p:cNvCxnSpPr>
          <p:nvPr/>
        </p:nvCxnSpPr>
        <p:spPr bwMode="auto">
          <a:xfrm>
            <a:off x="5278898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9" name="TextBox 48"/>
          <p:cNvSpPr txBox="1"/>
          <p:nvPr/>
        </p:nvSpPr>
        <p:spPr>
          <a:xfrm>
            <a:off x="3352800" y="4733092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Salah</a:t>
            </a:r>
            <a:r>
              <a:rPr lang="en-US" sz="1600" dirty="0"/>
              <a:t> </a:t>
            </a:r>
            <a:r>
              <a:rPr lang="en-US" sz="1600" dirty="0" err="1"/>
              <a:t>Estimasi</a:t>
            </a:r>
            <a:r>
              <a:rPr lang="en-US" sz="1600" dirty="0"/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00400" y="5605046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Risiko</a:t>
            </a:r>
            <a:r>
              <a:rPr lang="en-US" sz="1600" dirty="0"/>
              <a:t> : Project </a:t>
            </a:r>
            <a:r>
              <a:rPr lang="en-US" sz="1600" dirty="0" err="1"/>
              <a:t>Rugi</a:t>
            </a:r>
            <a:endParaRPr lang="en-US" sz="1600" dirty="0"/>
          </a:p>
        </p:txBody>
      </p:sp>
      <p:cxnSp>
        <p:nvCxnSpPr>
          <p:cNvPr id="54" name="Straight Arrow Connector 53"/>
          <p:cNvCxnSpPr/>
          <p:nvPr/>
        </p:nvCxnSpPr>
        <p:spPr>
          <a:xfrm rot="5400000">
            <a:off x="3952971" y="4452617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3953765" y="5308881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8088" y="4648200"/>
            <a:ext cx="281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yang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908259" y="4467513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905765" y="5461281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81000" y="5757446"/>
            <a:ext cx="2234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Risiko</a:t>
            </a:r>
            <a:r>
              <a:rPr lang="en-US" sz="1600" dirty="0"/>
              <a:t> :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dibayar</a:t>
            </a:r>
            <a:r>
              <a:rPr lang="en-US" sz="1600" dirty="0"/>
              <a:t> 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981200" y="25908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4267200" y="25908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90600" y="2590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800600" y="25908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8AD91-4891-457B-8F25-64EF759B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9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727159"/>
              </p:ext>
            </p:extLst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Sistem : Sistem </a:t>
            </a:r>
            <a:r>
              <a:rPr lang="en-US" sz="1400" dirty="0" err="1"/>
              <a:t>diterapkan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konsisten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,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orang</a:t>
            </a:r>
            <a:r>
              <a:rPr lang="en-US" sz="1400" dirty="0"/>
              <a:t> operational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Sistem :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temuan</a:t>
            </a:r>
            <a:r>
              <a:rPr lang="en-US" sz="1400" dirty="0"/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: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tercapai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: </a:t>
            </a:r>
            <a:r>
              <a:rPr lang="en-US" sz="1400" dirty="0" err="1"/>
              <a:t>tercapainya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8904" y="1700809"/>
            <a:ext cx="1152128" cy="51790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RUANG SISTEM</a:t>
            </a:r>
          </a:p>
          <a:p>
            <a:pPr algn="ctr"/>
            <a:endParaRPr lang="en-US" u="sng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Penjualan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Produksi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Pembelian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Aspek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Dampak</a:t>
            </a:r>
            <a:r>
              <a:rPr lang="en-US" sz="1600" dirty="0"/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Berbahaya</a:t>
            </a:r>
            <a:r>
              <a:rPr lang="en-US" sz="1600" dirty="0"/>
              <a:t>, </a:t>
            </a:r>
            <a:r>
              <a:rPr lang="en-US" sz="1600" dirty="0" err="1"/>
              <a:t>beracun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/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4958" y="2276872"/>
            <a:ext cx="3931846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09530" y="1071546"/>
            <a:ext cx="86837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Sistem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Sasaran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2 </a:t>
            </a:r>
            <a:r>
              <a:rPr lang="en-US" sz="2800" dirty="0" err="1"/>
              <a:t>ruangan</a:t>
            </a:r>
            <a:r>
              <a:rPr lang="en-US" sz="2800" dirty="0"/>
              <a:t> yang </a:t>
            </a:r>
            <a:r>
              <a:rPr lang="en-US" sz="2800" dirty="0" err="1"/>
              <a:t>terpisah</a:t>
            </a:r>
            <a:r>
              <a:rPr lang="en-US" sz="2800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428604"/>
            <a:ext cx="510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/>
              <a:t>Kondisi</a:t>
            </a:r>
            <a:r>
              <a:rPr lang="en-US" sz="3200" u="sng" dirty="0"/>
              <a:t> yang </a:t>
            </a:r>
            <a:r>
              <a:rPr lang="en-US" sz="3200" u="sng" dirty="0" err="1"/>
              <a:t>sering</a:t>
            </a:r>
            <a:r>
              <a:rPr lang="en-US" sz="3200" u="sng" dirty="0"/>
              <a:t> </a:t>
            </a:r>
            <a:r>
              <a:rPr lang="en-US" sz="3200" u="sng" dirty="0" err="1"/>
              <a:t>terjadi</a:t>
            </a:r>
            <a:r>
              <a:rPr lang="en-US" sz="32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84B490-AE5E-4988-939E-89EDFED7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060680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Penagihan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Identifikasi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Aspek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dan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Dampak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Produksi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 (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2 </a:t>
            </a:r>
            <a:r>
              <a:rPr lang="en-US" sz="1600" dirty="0" err="1"/>
              <a:t>bulan</a:t>
            </a:r>
            <a:r>
              <a:rPr lang="en-US" sz="1600" dirty="0"/>
              <a:t>) &lt; 2%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AC49CD6-943C-48CD-B6AB-91255C2A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/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3634" y="5805264"/>
            <a:ext cx="90099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EDE42-564A-4E32-BD1B-76F3840F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68" y="290949"/>
            <a:ext cx="5787172" cy="1143000"/>
          </a:xfrm>
          <a:noFill/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4000" b="1" dirty="0" err="1"/>
              <a:t>Fungsi</a:t>
            </a:r>
            <a:r>
              <a:rPr lang="en-US" sz="4000" b="1" dirty="0"/>
              <a:t> Internal Audit </a:t>
            </a:r>
            <a:br>
              <a:rPr lang="en-US" sz="4000" b="1" dirty="0"/>
            </a:br>
            <a:r>
              <a:rPr lang="en-US" sz="4000" b="1" dirty="0"/>
              <a:t>yang </a:t>
            </a:r>
            <a:r>
              <a:rPr lang="en-US" sz="4000" b="1" dirty="0" err="1"/>
              <a:t>Benar</a:t>
            </a:r>
            <a:r>
              <a:rPr lang="en-US" sz="4000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024306" y="1928802"/>
            <a:ext cx="5695347" cy="470234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err="1"/>
              <a:t>Bukan</a:t>
            </a:r>
            <a:r>
              <a:rPr lang="en-US" b="1" dirty="0"/>
              <a:t> </a:t>
            </a:r>
            <a:r>
              <a:rPr lang="en-US" b="1" dirty="0" err="1"/>
              <a:t>mencari</a:t>
            </a:r>
            <a:r>
              <a:rPr lang="en-US" b="1" dirty="0"/>
              <a:t> </a:t>
            </a:r>
            <a:r>
              <a:rPr lang="en-US" b="1" dirty="0" err="1"/>
              <a:t>pelanggaran</a:t>
            </a:r>
            <a:r>
              <a:rPr lang="en-US" b="1" dirty="0"/>
              <a:t> yang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oleh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sasaran</a:t>
            </a:r>
            <a:r>
              <a:rPr lang="en-US" b="1" dirty="0"/>
              <a:t> </a:t>
            </a:r>
            <a:r>
              <a:rPr lang="en-US" b="1" dirty="0" err="1"/>
              <a:t>tembaknya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endParaRPr lang="en-US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b="1" dirty="0" err="1"/>
              <a:t>Tetapi</a:t>
            </a:r>
            <a:r>
              <a:rPr lang="en-US" sz="3600" b="1" dirty="0"/>
              <a:t>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b="1" u="sng" dirty="0" err="1"/>
              <a:t>Melihat</a:t>
            </a:r>
            <a:r>
              <a:rPr lang="en-US" sz="3600" b="1" u="sng" dirty="0"/>
              <a:t> </a:t>
            </a:r>
            <a:r>
              <a:rPr lang="en-US" sz="3600" b="1" u="sng" dirty="0" err="1"/>
              <a:t>Kelemahan</a:t>
            </a:r>
            <a:r>
              <a:rPr lang="en-US" sz="3600" b="1" u="sng" dirty="0"/>
              <a:t> Sistem </a:t>
            </a:r>
            <a:r>
              <a:rPr lang="en-US" sz="3600" b="1" u="sng" dirty="0" err="1"/>
              <a:t>Manajemen</a:t>
            </a:r>
            <a:r>
              <a:rPr lang="en-US" sz="3600" b="1" u="sng" dirty="0"/>
              <a:t> Perusahaan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912359" y="1700808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thehindubusinessline.com/multimedia/dynamic/00948/bl12Acc-New-Snip_JP_948726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24721" cy="68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0152E9-3BD6-40AB-877F-0D34E8DF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Workshop 2 : </a:t>
            </a:r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yang </a:t>
            </a:r>
            <a:r>
              <a:rPr lang="en-US" sz="2800" dirty="0" err="1"/>
              <a:t>kinerjanya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belum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walaupun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dijalankan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konsisten</a:t>
            </a:r>
            <a:r>
              <a:rPr lang="en-US" sz="2800" dirty="0"/>
              <a:t>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external yang </a:t>
            </a:r>
            <a:r>
              <a:rPr lang="en-US" sz="2800" dirty="0" err="1"/>
              <a:t>berdampak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u="sng" dirty="0" err="1"/>
              <a:t>kondisi</a:t>
            </a:r>
            <a:r>
              <a:rPr lang="en-US" sz="2800" u="sng" dirty="0"/>
              <a:t> yang </a:t>
            </a:r>
            <a:r>
              <a:rPr lang="en-US" sz="2800" u="sng" dirty="0" err="1"/>
              <a:t>dulu</a:t>
            </a:r>
            <a:r>
              <a:rPr lang="en-US" sz="2800" u="sng" dirty="0"/>
              <a:t> </a:t>
            </a:r>
            <a:r>
              <a:rPr lang="en-US" sz="2800" u="sng" dirty="0" err="1"/>
              <a:t>sudah</a:t>
            </a:r>
            <a:r>
              <a:rPr lang="en-US" sz="2800" u="sng" dirty="0"/>
              <a:t> </a:t>
            </a:r>
            <a:r>
              <a:rPr lang="en-US" sz="2800" u="sng" dirty="0" err="1"/>
              <a:t>baik</a:t>
            </a:r>
            <a:r>
              <a:rPr lang="en-US" sz="2800" u="sng" dirty="0"/>
              <a:t> </a:t>
            </a:r>
            <a:r>
              <a:rPr lang="en-US" sz="2800" u="sng" dirty="0" err="1"/>
              <a:t>berpotensi</a:t>
            </a:r>
            <a:r>
              <a:rPr lang="en-US" sz="2800" u="sng" dirty="0"/>
              <a:t> </a:t>
            </a:r>
            <a:r>
              <a:rPr lang="en-US" sz="2800" u="sng" dirty="0" err="1"/>
              <a:t>menjadi</a:t>
            </a:r>
            <a:r>
              <a:rPr lang="en-US" sz="2800" u="sng" dirty="0"/>
              <a:t> “</a:t>
            </a:r>
            <a:r>
              <a:rPr lang="en-US" sz="2800" u="sng" dirty="0" err="1"/>
              <a:t>kurang</a:t>
            </a:r>
            <a:r>
              <a:rPr lang="en-US" sz="2800" u="sng" dirty="0"/>
              <a:t>” </a:t>
            </a:r>
            <a:r>
              <a:rPr lang="en-US" sz="2800" u="sng" dirty="0" err="1"/>
              <a:t>baik</a:t>
            </a:r>
            <a:r>
              <a:rPr lang="en-US" sz="2800" u="sng" dirty="0"/>
              <a:t> 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386E30-D9EA-45F7-8F3F-3E4C220F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549900" y="2264553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/>
        </p:nvSpPr>
        <p:spPr>
          <a:xfrm rot="5400000">
            <a:off x="4086666" y="3509192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62077" y="154948"/>
            <a:ext cx="3715288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5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5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638394" y="4743180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/>
          <p:cNvSpPr/>
          <p:nvPr/>
        </p:nvSpPr>
        <p:spPr>
          <a:xfrm>
            <a:off x="2267680" y="4121025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600" y="5345325"/>
            <a:ext cx="2675344" cy="480213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/>
          <p:nvPr/>
        </p:nvSpPr>
        <p:spPr>
          <a:xfrm>
            <a:off x="4711594" y="2883662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/>
          <p:cNvSpPr/>
          <p:nvPr/>
        </p:nvSpPr>
        <p:spPr>
          <a:xfrm>
            <a:off x="7167162" y="1650767"/>
            <a:ext cx="2732152" cy="458864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37930" y="484217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PERENCANAAN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5398" y="4646191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/>
          <p:cNvSpPr/>
          <p:nvPr/>
        </p:nvSpPr>
        <p:spPr>
          <a:xfrm>
            <a:off x="5206343" y="3376214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/>
          <p:cNvSpPr/>
          <p:nvPr/>
        </p:nvSpPr>
        <p:spPr>
          <a:xfrm>
            <a:off x="7674790" y="2132856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72271" y="3563923"/>
            <a:ext cx="2547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PELAKSANAAN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05328" y="2304104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FOLLOW UP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77" y="469302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6040" y="3474967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59220" y="228157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1693" y="918880"/>
            <a:ext cx="43332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AUDIT</a:t>
            </a:r>
            <a:endParaRPr lang="en-US" sz="8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4" y="3726621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17" y="2528607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844" y="1342630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unitedislands.cz/wp-content/uploads/2012/06/partner_r2_c13-980x4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707">
            <a:off x="7263206" y="503672"/>
            <a:ext cx="3109442" cy="15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AE42F9-A09E-4455-BF8E-D8CC1B66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63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28736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44252" y="1484659"/>
            <a:ext cx="6509408" cy="4392613"/>
          </a:xfrm>
          <a:noFill/>
        </p:spPr>
        <p:txBody>
          <a:bodyPr>
            <a:normAutofit/>
          </a:bodyPr>
          <a:lstStyle/>
          <a:p>
            <a:pPr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800" dirty="0" err="1"/>
              <a:t>Meliputi</a:t>
            </a:r>
            <a:r>
              <a:rPr lang="en-US" sz="2800" dirty="0"/>
              <a:t> </a:t>
            </a:r>
            <a:r>
              <a:rPr lang="en-US" sz="2800" dirty="0" err="1"/>
              <a:t>a.l</a:t>
            </a:r>
            <a:r>
              <a:rPr lang="en-US" sz="2800" dirty="0"/>
              <a:t>: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keterkaitannya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Peluang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1800" dirty="0" err="1"/>
              <a:t>Buat</a:t>
            </a:r>
            <a:r>
              <a:rPr lang="en-US" sz="1800" dirty="0"/>
              <a:t> Program Audit </a:t>
            </a:r>
            <a:r>
              <a:rPr lang="en-US" sz="1800" u="sng" dirty="0" err="1">
                <a:solidFill>
                  <a:srgbClr val="FF0000"/>
                </a:solidFill>
              </a:rPr>
              <a:t>berdasarkan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proses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*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dirty="0"/>
              <a:t>,  trend </a:t>
            </a:r>
            <a:r>
              <a:rPr lang="en-US" sz="1800" dirty="0" err="1"/>
              <a:t>kinerja</a:t>
            </a:r>
            <a:r>
              <a:rPr lang="en-US" sz="1800" dirty="0"/>
              <a:t> internal </a:t>
            </a:r>
            <a:r>
              <a:rPr lang="en-US" sz="1800" dirty="0" err="1"/>
              <a:t>dan</a:t>
            </a:r>
            <a:r>
              <a:rPr lang="en-US" sz="1800" dirty="0"/>
              <a:t> external, </a:t>
            </a:r>
            <a:r>
              <a:rPr lang="en-US" sz="1800" dirty="0" err="1"/>
              <a:t>pentingnya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perubahan</a:t>
            </a:r>
            <a:r>
              <a:rPr lang="en-US" sz="1800" u="sng" dirty="0">
                <a:solidFill>
                  <a:srgbClr val="FF0000"/>
                </a:solidFill>
              </a:rPr>
              <a:t> yang </a:t>
            </a:r>
            <a:r>
              <a:rPr lang="en-US" sz="1800" u="sng" dirty="0" err="1">
                <a:solidFill>
                  <a:srgbClr val="FF0000"/>
                </a:solidFill>
              </a:rPr>
              <a:t>mempengaruhi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dirty="0" err="1"/>
              <a:t>Pemilihan</a:t>
            </a:r>
            <a:r>
              <a:rPr lang="en-US" sz="1800" dirty="0"/>
              <a:t> audit team.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dirty="0" err="1"/>
              <a:t>Konfirmasi</a:t>
            </a:r>
            <a:r>
              <a:rPr lang="en-US" sz="1800" dirty="0"/>
              <a:t> schedule audit  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dirty="0" err="1"/>
              <a:t>Pra</a:t>
            </a:r>
            <a:r>
              <a:rPr lang="en-US" sz="1800" dirty="0"/>
              <a:t> Audit 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600" dirty="0" err="1"/>
              <a:t>Pengarahan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audit team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600" dirty="0" err="1"/>
              <a:t>Pembuatan</a:t>
            </a:r>
            <a:r>
              <a:rPr lang="en-US" sz="1600" dirty="0"/>
              <a:t> Checklist Audit </a:t>
            </a:r>
            <a:r>
              <a:rPr lang="en-US" sz="1600" u="sng" dirty="0" err="1">
                <a:solidFill>
                  <a:srgbClr val="FF0000"/>
                </a:solidFill>
              </a:rPr>
              <a:t>berdasarkan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dengan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mempertimbangkan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resiko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peluang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pada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tiap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*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47</a:t>
            </a:fld>
            <a:endParaRPr lang="id-ID"/>
          </a:p>
        </p:txBody>
      </p:sp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71" y="2120098"/>
            <a:ext cx="3777022" cy="39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1169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Workshop 3 : </a:t>
            </a:r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7963818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Perusahaan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waktu</a:t>
            </a:r>
            <a:r>
              <a:rPr lang="en-US" sz="2800" dirty="0"/>
              <a:t> 1 </a:t>
            </a:r>
            <a:r>
              <a:rPr lang="en-US" sz="2800" dirty="0" err="1"/>
              <a:t>tahun</a:t>
            </a:r>
            <a:r>
              <a:rPr lang="en-US" sz="2800" dirty="0"/>
              <a:t> </a:t>
            </a:r>
            <a:r>
              <a:rPr lang="en-US" sz="2800" dirty="0" err="1"/>
              <a:t>terakhir</a:t>
            </a:r>
            <a:r>
              <a:rPr lang="en-US" sz="2800" dirty="0"/>
              <a:t> : </a:t>
            </a:r>
          </a:p>
          <a:p>
            <a:pPr marL="914400" lvl="1" indent="-282575" eaLnBrk="1" hangingPunct="1"/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di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  <a:r>
              <a:rPr lang="en-US" sz="2200" dirty="0" err="1"/>
              <a:t>apa</a:t>
            </a:r>
            <a:r>
              <a:rPr lang="en-US" sz="2200" dirty="0"/>
              <a:t> ? </a:t>
            </a:r>
          </a:p>
          <a:p>
            <a:pPr marL="914400" lvl="1" indent="-282575" eaLnBrk="1" hangingPunct="1"/>
            <a:r>
              <a:rPr lang="en-US" sz="2200" dirty="0" err="1"/>
              <a:t>Apa</a:t>
            </a:r>
            <a:r>
              <a:rPr lang="en-US" sz="2200" dirty="0"/>
              <a:t> yang </a:t>
            </a:r>
            <a:r>
              <a:rPr lang="en-US" sz="2200" dirty="0" err="1"/>
              <a:t>berubah</a:t>
            </a:r>
            <a:r>
              <a:rPr lang="en-US" sz="2200" dirty="0"/>
              <a:t> ? </a:t>
            </a:r>
            <a:r>
              <a:rPr lang="en-US" sz="2200" dirty="0" err="1"/>
              <a:t>Apa</a:t>
            </a:r>
            <a:r>
              <a:rPr lang="en-US" sz="2200" dirty="0"/>
              <a:t> </a:t>
            </a:r>
            <a:r>
              <a:rPr lang="en-US" sz="2200" dirty="0" err="1"/>
              <a:t>potensi</a:t>
            </a:r>
            <a:r>
              <a:rPr lang="en-US" sz="2200" dirty="0"/>
              <a:t> </a:t>
            </a:r>
            <a:r>
              <a:rPr lang="en-US" sz="2200" dirty="0" err="1"/>
              <a:t>negatif</a:t>
            </a:r>
            <a:r>
              <a:rPr lang="en-US" sz="2200" dirty="0"/>
              <a:t> yang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integritas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manajemen</a:t>
            </a:r>
            <a:r>
              <a:rPr lang="en-US" sz="2200" dirty="0"/>
              <a:t> </a:t>
            </a:r>
            <a:r>
              <a:rPr lang="en-US" sz="2200" dirty="0" err="1"/>
              <a:t>mutu</a:t>
            </a:r>
            <a:r>
              <a:rPr lang="en-US" sz="2200" dirty="0"/>
              <a:t> ?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berpotensi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penyimpangan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</a:t>
            </a:r>
            <a:r>
              <a:rPr lang="en-US" sz="2200" dirty="0" err="1"/>
              <a:t>adanya</a:t>
            </a:r>
            <a:r>
              <a:rPr lang="en-US" sz="2200" dirty="0"/>
              <a:t> </a:t>
            </a:r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kebiasaan</a:t>
            </a:r>
            <a:r>
              <a:rPr lang="en-US" sz="2200" dirty="0"/>
              <a:t> ?  </a:t>
            </a:r>
          </a:p>
          <a:p>
            <a:pPr marL="914400" lvl="1" indent="-282575" eaLnBrk="1" hangingPunct="1"/>
            <a:endParaRPr lang="en-US" sz="2200" dirty="0"/>
          </a:p>
          <a:p>
            <a:pPr marL="514350" indent="-51435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trend </a:t>
            </a:r>
            <a:r>
              <a:rPr lang="en-US" sz="2800" dirty="0" err="1"/>
              <a:t>kinerja</a:t>
            </a:r>
            <a:r>
              <a:rPr lang="en-US" sz="2800" dirty="0"/>
              <a:t> internal </a:t>
            </a:r>
            <a:r>
              <a:rPr lang="en-US" sz="2800" dirty="0" err="1"/>
              <a:t>dan</a:t>
            </a:r>
            <a:r>
              <a:rPr lang="en-US" sz="2800" dirty="0"/>
              <a:t> external yang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2516" y="4581128"/>
            <a:ext cx="1522814" cy="15228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E96728-A16C-4D6F-B861-65F3B4BD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285875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 eaLnBrk="1" hangingPunct="1">
              <a:buFont typeface="Monotype Sorts" charset="2"/>
              <a:buChar char="­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Pemilihan</a:t>
            </a:r>
            <a:r>
              <a:rPr lang="en-US" sz="3600" dirty="0">
                <a:solidFill>
                  <a:schemeClr val="bg1"/>
                </a:solidFill>
              </a:rPr>
              <a:t> Audit Team</a:t>
            </a:r>
            <a:endParaRPr lang="en-US" sz="36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990918" y="1774825"/>
            <a:ext cx="5762885" cy="4318000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anggota</a:t>
            </a:r>
            <a:r>
              <a:rPr lang="en-US" sz="2800" dirty="0"/>
              <a:t> audit team </a:t>
            </a:r>
            <a:r>
              <a:rPr lang="en-US" sz="2800" dirty="0" err="1"/>
              <a:t>bervariasi</a:t>
            </a:r>
            <a:r>
              <a:rPr lang="en-US" sz="2800" dirty="0"/>
              <a:t> </a:t>
            </a:r>
            <a:r>
              <a:rPr lang="en-US" sz="2800" dirty="0" err="1"/>
              <a:t>tergantung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: 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/>
              <a:t>Scope (</a:t>
            </a:r>
            <a:r>
              <a:rPr lang="en-US" sz="2400" dirty="0" err="1"/>
              <a:t>jangkauan</a:t>
            </a:r>
            <a:r>
              <a:rPr lang="en-US" sz="2400" dirty="0"/>
              <a:t> audit)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Personel</a:t>
            </a:r>
            <a:r>
              <a:rPr lang="en-US" sz="2400" dirty="0"/>
              <a:t> (auditor) yang </a:t>
            </a:r>
            <a:r>
              <a:rPr lang="en-US" sz="2400" dirty="0" err="1"/>
              <a:t>tersedia</a:t>
            </a:r>
            <a:r>
              <a:rPr lang="en-US" sz="2400" dirty="0"/>
              <a:t>.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audit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keahlian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65540" name="Picture 14" descr="Business-people-on-sidewa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64" y="1857364"/>
            <a:ext cx="2286016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39A0A4-4A20-48F9-8F9E-9CCFA9A0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02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25008" y="0"/>
            <a:ext cx="4880992" cy="908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1" y="0"/>
            <a:ext cx="5961112" cy="1500174"/>
          </a:xfrm>
          <a:custGeom>
            <a:avLst/>
            <a:gdLst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5961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  <a:gd name="connsiteX0" fmla="*/ 0 w 5961112"/>
              <a:gd name="connsiteY0" fmla="*/ 0 h 1512874"/>
              <a:gd name="connsiteX1" fmla="*/ 5961112 w 5961112"/>
              <a:gd name="connsiteY1" fmla="*/ 0 h 1512874"/>
              <a:gd name="connsiteX2" fmla="*/ 4945112 w 5961112"/>
              <a:gd name="connsiteY2" fmla="*/ 1512874 h 1512874"/>
              <a:gd name="connsiteX3" fmla="*/ 0 w 5961112"/>
              <a:gd name="connsiteY3" fmla="*/ 1500174 h 1512874"/>
              <a:gd name="connsiteX4" fmla="*/ 0 w 5961112"/>
              <a:gd name="connsiteY4" fmla="*/ 0 h 1512874"/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4945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112" h="1500174">
                <a:moveTo>
                  <a:pt x="0" y="0"/>
                </a:moveTo>
                <a:lnTo>
                  <a:pt x="5961112" y="0"/>
                </a:lnTo>
                <a:lnTo>
                  <a:pt x="4945112" y="1500174"/>
                </a:lnTo>
                <a:lnTo>
                  <a:pt x="0" y="150017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lnSpc>
                <a:spcPct val="80000"/>
              </a:lnSpc>
              <a:defRPr/>
            </a:pPr>
            <a:r>
              <a:rPr lang="en-US" sz="4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Bukti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Objective</a:t>
            </a:r>
            <a:endParaRPr lang="en-GB" sz="4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47" name="Text Box 11"/>
          <p:cNvSpPr txBox="1">
            <a:spLocks noChangeArrowheads="1"/>
          </p:cNvSpPr>
          <p:nvPr/>
        </p:nvSpPr>
        <p:spPr bwMode="auto">
          <a:xfrm>
            <a:off x="344488" y="1500174"/>
            <a:ext cx="9361040" cy="43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Char char="ð"/>
            </a:pP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keberadaan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kebenaran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: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Fakta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mengikuti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standard/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instruksi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record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keluhan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statusnya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perbaikannya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Pernyataan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bersangkutan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element quality system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diverifikasi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keabsahannya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412776"/>
            <a:ext cx="48809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880993" y="0"/>
            <a:ext cx="936103" cy="141277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85048" y="836712"/>
            <a:ext cx="448056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D4188-F6D1-4C97-B8F3-FA42F3FB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A88182-EDDC-46ED-BD74-8DC7406E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88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44" y="-142900"/>
            <a:ext cx="5786478" cy="1143000"/>
          </a:xfrm>
        </p:spPr>
        <p:txBody>
          <a:bodyPr/>
          <a:lstStyle/>
          <a:p>
            <a:pPr eaLnBrk="1" hangingPunct="1"/>
            <a:r>
              <a:rPr lang="en-US" sz="2600" dirty="0"/>
              <a:t>KUALIFIKASI AUDITOR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52406" y="1317645"/>
            <a:ext cx="9144064" cy="49688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Prinsip</a:t>
            </a:r>
            <a:r>
              <a:rPr lang="en-US" sz="2200" dirty="0"/>
              <a:t>, </a:t>
            </a:r>
            <a:r>
              <a:rPr lang="en-US" sz="2200" dirty="0" err="1"/>
              <a:t>prosedur</a:t>
            </a:r>
            <a:r>
              <a:rPr lang="id-ID" sz="2200" dirty="0"/>
              <a:t>,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teknik</a:t>
            </a:r>
            <a:r>
              <a:rPr lang="en-US" sz="2200" dirty="0"/>
              <a:t> audit, </a:t>
            </a:r>
            <a:r>
              <a:rPr lang="en-US" sz="2200" dirty="0" err="1"/>
              <a:t>referensi</a:t>
            </a:r>
            <a:r>
              <a:rPr lang="en-US" sz="2200" dirty="0"/>
              <a:t> audit ISO 19011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Pendidikan</a:t>
            </a:r>
            <a:r>
              <a:rPr lang="en-US" sz="2200" dirty="0"/>
              <a:t>, </a:t>
            </a:r>
            <a:r>
              <a:rPr lang="en-US" sz="2200" dirty="0" err="1"/>
              <a:t>Pelatihan</a:t>
            </a:r>
            <a:r>
              <a:rPr lang="id-ID" sz="2200" dirty="0"/>
              <a:t>, </a:t>
            </a:r>
            <a:r>
              <a:rPr lang="en-US" sz="2200" dirty="0" err="1"/>
              <a:t>Pengalaman</a:t>
            </a:r>
            <a:r>
              <a:rPr lang="en-US" sz="2200" dirty="0"/>
              <a:t> </a:t>
            </a:r>
            <a:r>
              <a:rPr lang="en-US" sz="2200" dirty="0" err="1"/>
              <a:t>Kerja</a:t>
            </a:r>
            <a:r>
              <a:rPr lang="id-ID" sz="2200" dirty="0"/>
              <a:t>,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Pengalaman</a:t>
            </a:r>
            <a:r>
              <a:rPr lang="en-US" sz="2200" dirty="0"/>
              <a:t> Audit.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u="sng" dirty="0" err="1">
                <a:solidFill>
                  <a:srgbClr val="FF0000"/>
                </a:solidFill>
              </a:rPr>
              <a:t>Situasi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Organisasi</a:t>
            </a:r>
            <a:r>
              <a:rPr lang="en-US" sz="2200" u="sng" dirty="0">
                <a:solidFill>
                  <a:srgbClr val="FF0000"/>
                </a:solidFill>
              </a:rPr>
              <a:t>; </a:t>
            </a:r>
            <a:r>
              <a:rPr lang="en-US" sz="2200" u="sng" dirty="0" err="1">
                <a:solidFill>
                  <a:srgbClr val="FF0000"/>
                </a:solidFill>
              </a:rPr>
              <a:t>isu</a:t>
            </a:r>
            <a:r>
              <a:rPr lang="en-US" sz="2200" u="sng" dirty="0">
                <a:solidFill>
                  <a:srgbClr val="FF0000"/>
                </a:solidFill>
              </a:rPr>
              <a:t> internal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eksternal</a:t>
            </a:r>
            <a:r>
              <a:rPr lang="en-US" sz="2200" u="sng" dirty="0">
                <a:solidFill>
                  <a:srgbClr val="FF0000"/>
                </a:solidFill>
              </a:rPr>
              <a:t>, </a:t>
            </a:r>
            <a:r>
              <a:rPr lang="en-US" sz="2200" u="sng" dirty="0" err="1">
                <a:solidFill>
                  <a:srgbClr val="FF0000"/>
                </a:solidFill>
              </a:rPr>
              <a:t>harapan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tuntutan</a:t>
            </a:r>
            <a:r>
              <a:rPr lang="en-US" sz="2200" u="sng" dirty="0">
                <a:solidFill>
                  <a:srgbClr val="FF0000"/>
                </a:solidFill>
              </a:rPr>
              <a:t> interested parties)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u="sng" dirty="0" err="1">
                <a:solidFill>
                  <a:srgbClr val="FF0000"/>
                </a:solidFill>
              </a:rPr>
              <a:t>Memahami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Konsep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Manajemen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Resiko</a:t>
            </a:r>
            <a:endParaRPr lang="en-US" sz="22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u="sng" dirty="0" err="1">
                <a:solidFill>
                  <a:srgbClr val="FF0000"/>
                </a:solidFill>
              </a:rPr>
              <a:t>Memahami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Pendekatan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Proses</a:t>
            </a:r>
            <a:r>
              <a:rPr lang="en-US" sz="2200" u="sng" dirty="0">
                <a:solidFill>
                  <a:srgbClr val="FF0000"/>
                </a:solidFill>
              </a:rPr>
              <a:t>, </a:t>
            </a:r>
            <a:r>
              <a:rPr lang="en-US" sz="2200" u="sng" dirty="0" err="1">
                <a:solidFill>
                  <a:srgbClr val="FF0000"/>
                </a:solidFill>
              </a:rPr>
              <a:t>Ruang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Lingkup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Proses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Resiko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Proses</a:t>
            </a:r>
            <a:endParaRPr lang="en-US" sz="22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Memahami</a:t>
            </a:r>
            <a:r>
              <a:rPr lang="en-US" sz="2200" dirty="0"/>
              <a:t> </a:t>
            </a:r>
            <a:r>
              <a:rPr lang="en-US" sz="2200" dirty="0" err="1"/>
              <a:t>teknologi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  <a:r>
              <a:rPr lang="en-US" sz="2200" dirty="0" err="1"/>
              <a:t>serta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diaudit</a:t>
            </a:r>
            <a:r>
              <a:rPr lang="en-US" sz="2200" dirty="0"/>
              <a:t> </a:t>
            </a:r>
            <a:r>
              <a:rPr lang="en-US" sz="2200" dirty="0" err="1"/>
              <a:t>beserta</a:t>
            </a:r>
            <a:r>
              <a:rPr lang="en-US" sz="2200" dirty="0"/>
              <a:t> </a:t>
            </a:r>
            <a:r>
              <a:rPr lang="en-US" sz="2200" dirty="0" err="1"/>
              <a:t>istilah-istilah</a:t>
            </a:r>
            <a:r>
              <a:rPr lang="en-US" sz="2200" dirty="0"/>
              <a:t> </a:t>
            </a:r>
            <a:r>
              <a:rPr lang="en-US" sz="2200" dirty="0" err="1"/>
              <a:t>teknisnya</a:t>
            </a:r>
            <a:endParaRPr lang="en-US" sz="22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Persyaratan</a:t>
            </a:r>
            <a:r>
              <a:rPr lang="en-US" sz="2200" dirty="0"/>
              <a:t> ISO 9001:2015, ISO 14001, ISO 45001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lingkup</a:t>
            </a:r>
            <a:r>
              <a:rPr lang="en-US" sz="2200" dirty="0"/>
              <a:t>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Peraturan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regulasi</a:t>
            </a:r>
            <a:r>
              <a:rPr lang="en-US" sz="2200" dirty="0"/>
              <a:t> yang </a:t>
            </a:r>
            <a:r>
              <a:rPr lang="en-US" sz="2200" dirty="0" err="1"/>
              <a:t>berlaku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lingkup</a:t>
            </a:r>
            <a:r>
              <a:rPr lang="en-US" sz="2200" dirty="0"/>
              <a:t>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Memahamai</a:t>
            </a:r>
            <a:r>
              <a:rPr lang="en-US" sz="2200" dirty="0"/>
              <a:t> </a:t>
            </a:r>
            <a:r>
              <a:rPr lang="en-US" sz="2200" dirty="0" err="1"/>
              <a:t>bagaimana</a:t>
            </a:r>
            <a:r>
              <a:rPr lang="en-US" sz="2200" dirty="0"/>
              <a:t> </a:t>
            </a:r>
            <a:r>
              <a:rPr lang="en-US" sz="2200" dirty="0" err="1"/>
              <a:t>merencanakan</a:t>
            </a:r>
            <a:r>
              <a:rPr lang="en-US" sz="2200" dirty="0"/>
              <a:t>, </a:t>
            </a:r>
            <a:r>
              <a:rPr lang="en-US" sz="2200" dirty="0" err="1"/>
              <a:t>melaksanakan</a:t>
            </a:r>
            <a:r>
              <a:rPr lang="en-US" sz="2200" dirty="0"/>
              <a:t>, </a:t>
            </a:r>
            <a:r>
              <a:rPr lang="en-US" sz="2200" dirty="0" err="1"/>
              <a:t>membuat</a:t>
            </a:r>
            <a:r>
              <a:rPr lang="en-US" sz="2200" dirty="0"/>
              <a:t> report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perbaikan</a:t>
            </a:r>
            <a:r>
              <a:rPr lang="en-US" sz="2200" dirty="0"/>
              <a:t> </a:t>
            </a:r>
            <a:r>
              <a:rPr lang="en-US" sz="2200" dirty="0" err="1"/>
              <a:t>temuan</a:t>
            </a:r>
            <a:r>
              <a:rPr lang="en-US" sz="2200" dirty="0"/>
              <a:t> audit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Tambahan</a:t>
            </a:r>
            <a:r>
              <a:rPr lang="en-US" sz="2200" dirty="0"/>
              <a:t> skill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mengelola</a:t>
            </a:r>
            <a:r>
              <a:rPr lang="en-US" sz="2200" dirty="0"/>
              <a:t> audit,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perencanaan</a:t>
            </a:r>
            <a:r>
              <a:rPr lang="en-US" sz="2200" dirty="0"/>
              <a:t>, </a:t>
            </a:r>
            <a:r>
              <a:rPr lang="en-US" sz="2200" dirty="0" err="1"/>
              <a:t>mengorganisasi</a:t>
            </a:r>
            <a:r>
              <a:rPr lang="en-US" sz="2200" dirty="0"/>
              <a:t>, </a:t>
            </a:r>
            <a:r>
              <a:rPr lang="en-US" sz="2200" dirty="0" err="1"/>
              <a:t>komunikasi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mengarahkan</a:t>
            </a:r>
            <a:r>
              <a:rPr lang="en-US" sz="2200" dirty="0"/>
              <a:t> (Lead Auditor)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785794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54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52EF68-0CE0-43E7-9CA9-25C7466D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r="13753"/>
          <a:stretch/>
        </p:blipFill>
        <p:spPr>
          <a:xfrm>
            <a:off x="6837319" y="4487340"/>
            <a:ext cx="3063298" cy="2370660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4174" y="214298"/>
            <a:ext cx="6643734" cy="1143000"/>
          </a:xfrm>
        </p:spPr>
        <p:txBody>
          <a:bodyPr/>
          <a:lstStyle/>
          <a:p>
            <a:pPr algn="l" eaLnBrk="1" hangingPunct="1"/>
            <a:r>
              <a:rPr lang="en-US" sz="3600" dirty="0"/>
              <a:t>KUALIFIKASI NON TEKNIS AUDITOR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1595414" y="1857364"/>
            <a:ext cx="7815286" cy="3983047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C"/>
            </a:pP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lisan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tertulis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level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auditee</a:t>
            </a:r>
            <a:r>
              <a:rPr lang="en-US" dirty="0"/>
              <a:t>. 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audit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,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dimengerti</a:t>
            </a:r>
            <a:r>
              <a:rPr lang="en-US" dirty="0"/>
              <a:t>.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778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D6964FE-AC36-44DE-AF38-9B79C27ABDE4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49FB8-751C-4E88-889A-846C834E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48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04" y="357174"/>
            <a:ext cx="8243914" cy="1143000"/>
          </a:xfrm>
        </p:spPr>
        <p:txBody>
          <a:bodyPr/>
          <a:lstStyle/>
          <a:p>
            <a:pPr algn="l" eaLnBrk="1" hangingPunct="1"/>
            <a:r>
              <a:rPr lang="en-US" sz="3600" dirty="0" err="1"/>
              <a:t>Pemeliharaan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Peningkatan</a:t>
            </a:r>
            <a:r>
              <a:rPr lang="en-US" sz="3600" dirty="0"/>
              <a:t> Auditor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571636" y="1889149"/>
            <a:ext cx="8382024" cy="4968875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800" u="sng" dirty="0" err="1">
                <a:solidFill>
                  <a:srgbClr val="FF0000"/>
                </a:solidFill>
              </a:rPr>
              <a:t>Memelihara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pengetahuan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terhadap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</a:p>
          <a:p>
            <a:pPr marL="857250" lvl="1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Perubahan</a:t>
            </a:r>
            <a:r>
              <a:rPr lang="en-US" u="sng" dirty="0">
                <a:solidFill>
                  <a:srgbClr val="FF0000"/>
                </a:solidFill>
              </a:rPr>
              <a:t> internal , </a:t>
            </a:r>
            <a:r>
              <a:rPr lang="en-US" u="sng" dirty="0" err="1">
                <a:solidFill>
                  <a:srgbClr val="FF0000"/>
                </a:solidFill>
              </a:rPr>
              <a:t>teknologi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proses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produk</a:t>
            </a:r>
            <a:endParaRPr lang="en-US" u="sng" dirty="0">
              <a:solidFill>
                <a:srgbClr val="FF0000"/>
              </a:solidFill>
            </a:endParaRPr>
          </a:p>
          <a:p>
            <a:pPr marL="857250" lvl="1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Perubahan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eksternal</a:t>
            </a:r>
            <a:r>
              <a:rPr lang="en-US" u="sng" dirty="0">
                <a:solidFill>
                  <a:srgbClr val="FF0000"/>
                </a:solidFill>
              </a:rPr>
              <a:t>, ISO 9001, ISO 14001, ISO 45001 </a:t>
            </a:r>
            <a:r>
              <a:rPr lang="en-US" u="sng" dirty="0" err="1">
                <a:solidFill>
                  <a:srgbClr val="FF0000"/>
                </a:solidFill>
              </a:rPr>
              <a:t>peraturan</a:t>
            </a:r>
            <a:r>
              <a:rPr lang="en-US" u="sng" dirty="0">
                <a:solidFill>
                  <a:srgbClr val="FF0000"/>
                </a:solidFill>
              </a:rPr>
              <a:t> dan </a:t>
            </a:r>
            <a:r>
              <a:rPr lang="en-US" u="sng" dirty="0" err="1">
                <a:solidFill>
                  <a:srgbClr val="FF0000"/>
                </a:solidFill>
              </a:rPr>
              <a:t>regulasi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Melaksanakan</a:t>
            </a:r>
            <a:r>
              <a:rPr lang="en-US" u="sng" dirty="0">
                <a:solidFill>
                  <a:srgbClr val="FF0000"/>
                </a:solidFill>
              </a:rPr>
              <a:t> minimum </a:t>
            </a:r>
            <a:r>
              <a:rPr lang="en-US" u="sng" dirty="0" err="1">
                <a:solidFill>
                  <a:srgbClr val="FF0000"/>
                </a:solidFill>
              </a:rPr>
              <a:t>jumlah</a:t>
            </a:r>
            <a:r>
              <a:rPr lang="en-US" u="sng" dirty="0">
                <a:solidFill>
                  <a:srgbClr val="FF0000"/>
                </a:solidFill>
              </a:rPr>
              <a:t> audit </a:t>
            </a:r>
            <a:r>
              <a:rPr lang="en-US" u="sng" dirty="0" err="1">
                <a:solidFill>
                  <a:srgbClr val="FF0000"/>
                </a:solidFill>
              </a:rPr>
              <a:t>sesuai</a:t>
            </a:r>
            <a:r>
              <a:rPr lang="en-US" u="sng" dirty="0">
                <a:solidFill>
                  <a:srgbClr val="FF0000"/>
                </a:solidFill>
              </a:rPr>
              <a:t> yang </a:t>
            </a:r>
            <a:r>
              <a:rPr lang="en-US" u="sng" dirty="0" err="1">
                <a:solidFill>
                  <a:srgbClr val="FF0000"/>
                </a:solidFill>
              </a:rPr>
              <a:t>ditetapkan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oleh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organisasi</a:t>
            </a:r>
            <a:endParaRPr lang="en-US" u="sng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714356"/>
            <a:ext cx="1309662" cy="6143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454455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778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7C624FE-BE99-4881-9BB1-51767AACC11A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E7C696-035B-4326-993F-CE9E8D37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512840" y="488936"/>
            <a:ext cx="6318435" cy="868362"/>
          </a:xfrm>
          <a:noFill/>
        </p:spPr>
        <p:txBody>
          <a:bodyPr/>
          <a:lstStyle/>
          <a:p>
            <a:pPr algn="ctr" eaLnBrk="1" hangingPunct="1">
              <a:buFont typeface="Monotype Sorts" charset="2"/>
              <a:buChar char="®"/>
            </a:pPr>
            <a:r>
              <a:rPr lang="en-US" sz="2800" b="1" dirty="0"/>
              <a:t> </a:t>
            </a:r>
            <a:r>
              <a:rPr lang="en-US" sz="2800" b="1" dirty="0" err="1"/>
              <a:t>Hubungi</a:t>
            </a:r>
            <a:r>
              <a:rPr lang="en-US" sz="2800" b="1" dirty="0"/>
              <a:t> </a:t>
            </a:r>
            <a:r>
              <a:rPr lang="en-US" sz="2800" b="1" dirty="0" err="1"/>
              <a:t>organisasi</a:t>
            </a:r>
            <a:r>
              <a:rPr lang="en-US" sz="2800" b="1" dirty="0"/>
              <a:t> yang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diaudit</a:t>
            </a:r>
            <a:r>
              <a:rPr lang="en-US" sz="2800" b="1" dirty="0"/>
              <a:t> 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843966" y="1511909"/>
            <a:ext cx="5566734" cy="4786346"/>
          </a:xfr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/>
              <a:t>Dimaksudkan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Mengkonfirmasikan</a:t>
            </a:r>
            <a:r>
              <a:rPr lang="en-US" sz="2400" dirty="0"/>
              <a:t> </a:t>
            </a:r>
            <a:r>
              <a:rPr lang="en-US" sz="2400" dirty="0" err="1"/>
              <a:t>jadwal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mendapat</a:t>
            </a:r>
            <a:r>
              <a:rPr lang="en-US" sz="2400" dirty="0"/>
              <a:t> </a:t>
            </a:r>
            <a:r>
              <a:rPr lang="en-US" sz="2400" dirty="0" err="1"/>
              <a:t>persetujuan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 audit.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 </a:t>
            </a:r>
            <a:r>
              <a:rPr lang="en-US" sz="2400" dirty="0" err="1"/>
              <a:t>perencanaan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check list.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Auditee</a:t>
            </a:r>
            <a:r>
              <a:rPr lang="en-US" sz="2400" dirty="0"/>
              <a:t> </a:t>
            </a:r>
            <a:r>
              <a:rPr lang="en-US" sz="2400" dirty="0" err="1"/>
              <a:t>sempat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persiapan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, record, </a:t>
            </a:r>
            <a:r>
              <a:rPr lang="en-US" sz="2400" dirty="0" err="1"/>
              <a:t>personel</a:t>
            </a:r>
            <a:r>
              <a:rPr lang="en-US" sz="2400" dirty="0"/>
              <a:t> yang </a:t>
            </a:r>
            <a:r>
              <a:rPr lang="en-US" sz="2400" dirty="0" err="1"/>
              <a:t>bersangkutan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, </a:t>
            </a:r>
            <a:r>
              <a:rPr lang="en-US" sz="2400" dirty="0" err="1"/>
              <a:t>ruang</a:t>
            </a:r>
            <a:r>
              <a:rPr lang="en-US" sz="2400" dirty="0"/>
              <a:t> / area yang </a:t>
            </a:r>
            <a:r>
              <a:rPr lang="en-US" sz="2400" dirty="0" err="1"/>
              <a:t>memadai</a:t>
            </a:r>
            <a:r>
              <a:rPr lang="en-US" sz="2400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53</a:t>
            </a:fld>
            <a:endParaRPr lang="id-ID"/>
          </a:p>
        </p:txBody>
      </p:sp>
      <p:pic>
        <p:nvPicPr>
          <p:cNvPr id="242694" name="Picture 6" descr="https://encrypted-tbn0.gstatic.com/images?q=tbn:ANd9GcQ4YVNChTdD7LRQXTBg44TLhrWDG_l2hfCsGxVTIErIwJQ6vDSjZ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14356"/>
            <a:ext cx="3512840" cy="6038806"/>
          </a:xfrm>
          <a:prstGeom prst="rect">
            <a:avLst/>
          </a:prstGeom>
          <a:noFill/>
        </p:spPr>
      </p:pic>
      <p:cxnSp>
        <p:nvCxnSpPr>
          <p:cNvPr id="3" name="Straight Connector 2"/>
          <p:cNvCxnSpPr/>
          <p:nvPr/>
        </p:nvCxnSpPr>
        <p:spPr>
          <a:xfrm>
            <a:off x="5529064" y="1357298"/>
            <a:ext cx="4376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778" y="59272"/>
            <a:ext cx="332655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Konfirmasi</a:t>
            </a:r>
            <a:r>
              <a:rPr lang="en-US" b="1" dirty="0">
                <a:solidFill>
                  <a:schemeClr val="bg1"/>
                </a:solidFill>
              </a:rPr>
              <a:t> schedule audit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D526EB5-5B8E-4BF9-9370-C332CB406825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8434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8704" y="715157"/>
            <a:ext cx="7056784" cy="522288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600" b="1" dirty="0" err="1"/>
              <a:t>Pengarahan</a:t>
            </a:r>
            <a:r>
              <a:rPr lang="en-US" sz="3600" b="1" dirty="0"/>
              <a:t> </a:t>
            </a:r>
            <a:r>
              <a:rPr lang="en-US" sz="3600" b="1" dirty="0" err="1"/>
              <a:t>Untuk</a:t>
            </a:r>
            <a:r>
              <a:rPr lang="en-US" sz="3600" b="1" dirty="0"/>
              <a:t> Audit Team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2720509" y="2014349"/>
            <a:ext cx="6919808" cy="4294971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b="1" dirty="0"/>
              <a:t>Lead Auditor </a:t>
            </a:r>
            <a:r>
              <a:rPr lang="en-US" sz="2400" b="1" dirty="0" err="1"/>
              <a:t>memberikan</a:t>
            </a:r>
            <a:r>
              <a:rPr lang="en-US" sz="2400" b="1" dirty="0"/>
              <a:t> </a:t>
            </a:r>
            <a:r>
              <a:rPr lang="en-US" sz="2400" b="1" dirty="0" err="1"/>
              <a:t>pengarahan</a:t>
            </a:r>
            <a:r>
              <a:rPr lang="en-US" sz="2400" b="1" dirty="0"/>
              <a:t> </a:t>
            </a:r>
            <a:r>
              <a:rPr lang="en-US" sz="2400" b="1" dirty="0" err="1"/>
              <a:t>mengenai</a:t>
            </a:r>
            <a:r>
              <a:rPr lang="en-US" sz="2400" b="1" dirty="0"/>
              <a:t> </a:t>
            </a:r>
            <a:r>
              <a:rPr lang="en-US" sz="2400" b="1" dirty="0" err="1"/>
              <a:t>a.l</a:t>
            </a:r>
            <a:r>
              <a:rPr lang="en-US" sz="2400" b="1" dirty="0"/>
              <a:t>: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Audit scope.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Schedule audit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tertentu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resiko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*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Pertimbangan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pengarahan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area </a:t>
            </a:r>
            <a:r>
              <a:rPr lang="en-US" sz="2400" dirty="0" err="1"/>
              <a:t>kritis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diinvestigasi</a:t>
            </a:r>
            <a:r>
              <a:rPr lang="en-US" sz="2400" dirty="0"/>
              <a:t>.</a:t>
            </a:r>
          </a:p>
          <a:p>
            <a:pPr marL="457200" lvl="1" indent="0" eaLnBrk="1" hangingPunct="1">
              <a:lnSpc>
                <a:spcPct val="80000"/>
              </a:lnSpc>
              <a:spcAft>
                <a:spcPct val="70000"/>
              </a:spcAft>
              <a:buNone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078" name="Rectangle 20"/>
          <p:cNvSpPr>
            <a:spLocks noChangeArrowheads="1"/>
          </p:cNvSpPr>
          <p:nvPr/>
        </p:nvSpPr>
        <p:spPr bwMode="auto">
          <a:xfrm>
            <a:off x="2809831" y="5301257"/>
            <a:ext cx="694163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accent2"/>
              </a:buClr>
              <a:buFont typeface="Monotype Sorts" charset="2"/>
              <a:buNone/>
            </a:pPr>
            <a:r>
              <a:rPr lang="en-US" sz="2800" b="0" dirty="0">
                <a:latin typeface="+mn-lt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809831" y="1579253"/>
            <a:ext cx="6897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2809831" cy="6858000"/>
          </a:xfrm>
          <a:custGeom>
            <a:avLst/>
            <a:gdLst>
              <a:gd name="connsiteX0" fmla="*/ 0 w 3224808"/>
              <a:gd name="connsiteY0" fmla="*/ 0 h 6858000"/>
              <a:gd name="connsiteX1" fmla="*/ 3224808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  <a:gd name="connsiteX0" fmla="*/ 0 w 3224808"/>
              <a:gd name="connsiteY0" fmla="*/ 0 h 6858000"/>
              <a:gd name="connsiteX1" fmla="*/ 1236981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808" h="6858000">
                <a:moveTo>
                  <a:pt x="0" y="0"/>
                </a:moveTo>
                <a:lnTo>
                  <a:pt x="1236981" y="0"/>
                </a:lnTo>
                <a:lnTo>
                  <a:pt x="32248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" y="0"/>
            <a:ext cx="1745263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6536" y="2780928"/>
            <a:ext cx="2377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8592" y="3417937"/>
            <a:ext cx="228600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50054" y="4028814"/>
            <a:ext cx="210312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40632" y="4941168"/>
            <a:ext cx="1488192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28664" y="5877272"/>
            <a:ext cx="1194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-1" y="1"/>
            <a:ext cx="2288705" cy="6857999"/>
          </a:xfrm>
          <a:custGeom>
            <a:avLst/>
            <a:gdLst>
              <a:gd name="connsiteX0" fmla="*/ 0 w 1395731"/>
              <a:gd name="connsiteY0" fmla="*/ 0 h 5018099"/>
              <a:gd name="connsiteX1" fmla="*/ 1395731 w 1395731"/>
              <a:gd name="connsiteY1" fmla="*/ 0 h 5018099"/>
              <a:gd name="connsiteX2" fmla="*/ 1395731 w 1395731"/>
              <a:gd name="connsiteY2" fmla="*/ 5018099 h 5018099"/>
              <a:gd name="connsiteX3" fmla="*/ 0 w 1395731"/>
              <a:gd name="connsiteY3" fmla="*/ 5018099 h 5018099"/>
              <a:gd name="connsiteX4" fmla="*/ 0 w 1395731"/>
              <a:gd name="connsiteY4" fmla="*/ 0 h 5018099"/>
              <a:gd name="connsiteX0" fmla="*/ 0 w 1395731"/>
              <a:gd name="connsiteY0" fmla="*/ 0 h 5018099"/>
              <a:gd name="connsiteX1" fmla="*/ 1395731 w 1395731"/>
              <a:gd name="connsiteY1" fmla="*/ 5018099 h 5018099"/>
              <a:gd name="connsiteX2" fmla="*/ 0 w 1395731"/>
              <a:gd name="connsiteY2" fmla="*/ 5018099 h 5018099"/>
              <a:gd name="connsiteX3" fmla="*/ 0 w 1395731"/>
              <a:gd name="connsiteY3" fmla="*/ 0 h 5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731" h="5018099">
                <a:moveTo>
                  <a:pt x="0" y="0"/>
                </a:moveTo>
                <a:lnTo>
                  <a:pt x="1395731" y="5018099"/>
                </a:lnTo>
                <a:lnTo>
                  <a:pt x="0" y="50180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76B8A62-432E-457B-AD66-D51C9947E13D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2E7E64-27C3-48E1-AB91-80179D22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79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title"/>
          </p:nvPr>
        </p:nvSpPr>
        <p:spPr>
          <a:xfrm>
            <a:off x="2452670" y="1120762"/>
            <a:ext cx="6786610" cy="522288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200" dirty="0" err="1"/>
              <a:t>Contoh</a:t>
            </a:r>
            <a:r>
              <a:rPr lang="en-US" sz="3200" dirty="0"/>
              <a:t> </a:t>
            </a:r>
            <a:r>
              <a:rPr lang="en-US" sz="3200" dirty="0" err="1"/>
              <a:t>Pengarahan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Audit Team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xfrm>
            <a:off x="2486127" y="1887563"/>
            <a:ext cx="7324657" cy="418464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u="sng" dirty="0" err="1"/>
              <a:t>Managemen</a:t>
            </a:r>
            <a:r>
              <a:rPr lang="en-US" sz="2400" u="sng" dirty="0"/>
              <a:t> (MR)/ lead auditor </a:t>
            </a:r>
            <a:r>
              <a:rPr lang="en-US" sz="2400" u="sng" dirty="0" err="1"/>
              <a:t>memberi</a:t>
            </a:r>
            <a:r>
              <a:rPr lang="en-US" sz="2400" u="sng" dirty="0"/>
              <a:t> </a:t>
            </a:r>
            <a:r>
              <a:rPr lang="en-US" sz="2400" u="sng" dirty="0" err="1"/>
              <a:t>arahan</a:t>
            </a:r>
            <a:r>
              <a:rPr lang="en-US" sz="2400" u="sng" dirty="0"/>
              <a:t> area yang </a:t>
            </a:r>
            <a:r>
              <a:rPr lang="en-US" sz="2400" u="sng" dirty="0" err="1"/>
              <a:t>perlu</a:t>
            </a:r>
            <a:r>
              <a:rPr lang="en-US" sz="2400" u="sng" dirty="0"/>
              <a:t> </a:t>
            </a:r>
            <a:r>
              <a:rPr lang="en-US" sz="2400" u="sng" dirty="0" err="1"/>
              <a:t>diinvestigasi</a:t>
            </a:r>
            <a:r>
              <a:rPr lang="en-US" sz="2400" u="sng" dirty="0"/>
              <a:t> </a:t>
            </a:r>
            <a:r>
              <a:rPr lang="en-US" sz="2400" u="sng" dirty="0" err="1"/>
              <a:t>lebih</a:t>
            </a:r>
            <a:r>
              <a:rPr lang="en-US" sz="2400" u="sng" dirty="0"/>
              <a:t> </a:t>
            </a:r>
            <a:r>
              <a:rPr lang="en-US" sz="2400" u="sng" dirty="0" err="1"/>
              <a:t>detil</a:t>
            </a:r>
            <a:endParaRPr lang="en-US" sz="2400" u="sng" dirty="0"/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>
                <a:solidFill>
                  <a:srgbClr val="FF0000"/>
                </a:solidFill>
              </a:rPr>
              <a:t>Terjadi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budaya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dimana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Pemerintah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saat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lebih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tegas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dalam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menerapkan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aturan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sulit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untuk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diajak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Coba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identifikasi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apakah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masih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ada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pelanggaran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dilakukan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diselesaikan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secara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 ? *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Temuan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recruitment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ceceran</a:t>
            </a:r>
            <a:r>
              <a:rPr lang="en-US" sz="2000" dirty="0"/>
              <a:t>, </a:t>
            </a:r>
            <a:r>
              <a:rPr lang="en-US" sz="2000" dirty="0" err="1"/>
              <a:t>tumpahan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produksi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warehouse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Isu</a:t>
            </a:r>
            <a:r>
              <a:rPr lang="en-US" sz="2000" dirty="0"/>
              <a:t> </a:t>
            </a:r>
            <a:r>
              <a:rPr lang="en-US" sz="2000" dirty="0" err="1"/>
              <a:t>masyarakat</a:t>
            </a:r>
            <a:r>
              <a:rPr lang="en-US" sz="2000" dirty="0"/>
              <a:t> </a:t>
            </a:r>
            <a:r>
              <a:rPr lang="en-US" sz="2000" dirty="0" err="1"/>
              <a:t>terganggu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pabrik</a:t>
            </a:r>
            <a:r>
              <a:rPr lang="en-US" sz="2000" dirty="0"/>
              <a:t>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malam</a:t>
            </a:r>
            <a:r>
              <a:rPr lang="en-US" sz="2000" dirty="0"/>
              <a:t> 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/>
              <a:t>Reject internal 3 </a:t>
            </a:r>
            <a:r>
              <a:rPr lang="en-US" sz="2000" dirty="0" err="1"/>
              <a:t>bulan</a:t>
            </a:r>
            <a:r>
              <a:rPr lang="en-US" sz="2000" dirty="0"/>
              <a:t> </a:t>
            </a:r>
            <a:r>
              <a:rPr lang="en-US" sz="2000" dirty="0" err="1"/>
              <a:t>terakhir</a:t>
            </a:r>
            <a:r>
              <a:rPr lang="en-US" sz="2000" dirty="0"/>
              <a:t> </a:t>
            </a:r>
            <a:r>
              <a:rPr lang="en-US" sz="2000" dirty="0" err="1"/>
              <a:t>naik</a:t>
            </a:r>
            <a:r>
              <a:rPr lang="en-US" sz="2000" dirty="0"/>
              <a:t>,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reject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A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Dll</a:t>
            </a:r>
            <a:endParaRPr lang="en-US" sz="2000" dirty="0"/>
          </a:p>
          <a:p>
            <a:pPr lvl="1" eaLnBrk="1" hangingPunct="1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8612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images1.wikia.nocookie.net/__cb20070201154436/uncyclopedia/images/b/b6/Auditors.jpg"/>
          <p:cNvPicPr>
            <a:picLocks noChangeAspect="1" noChangeArrowheads="1"/>
          </p:cNvPicPr>
          <p:nvPr/>
        </p:nvPicPr>
        <p:blipFill>
          <a:blip r:embed="rId4" cstate="print"/>
          <a:srcRect l="26298" r="42077"/>
          <a:stretch>
            <a:fillRect/>
          </a:stretch>
        </p:blipFill>
        <p:spPr bwMode="auto">
          <a:xfrm>
            <a:off x="0" y="571480"/>
            <a:ext cx="2262238" cy="628652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97A2E95-0C78-4221-8386-DF071A031D2A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3B2748-85E7-423C-A72F-A3CFE5C0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89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881166" y="652448"/>
            <a:ext cx="6552394" cy="633412"/>
          </a:xfrm>
          <a:noFill/>
        </p:spPr>
        <p:txBody>
          <a:bodyPr anchor="b"/>
          <a:lstStyle/>
          <a:p>
            <a:pPr eaLnBrk="1" hangingPunct="1">
              <a:buFont typeface="Monotype Sorts" charset="2"/>
              <a:buNone/>
            </a:pPr>
            <a:r>
              <a:rPr lang="en-US" sz="3600" dirty="0" err="1"/>
              <a:t>Pembuatan</a:t>
            </a:r>
            <a:r>
              <a:rPr lang="en-US" sz="3600" dirty="0"/>
              <a:t> Checklist Audit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952472" y="1643050"/>
            <a:ext cx="7643866" cy="4525962"/>
          </a:xfrm>
          <a:noFill/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itchFamily="2" charset="2"/>
              <a:buNone/>
            </a:pPr>
            <a:r>
              <a:rPr lang="en-US" sz="3000" dirty="0" err="1"/>
              <a:t>Tujuan</a:t>
            </a:r>
            <a:r>
              <a:rPr lang="en-US" sz="3000" dirty="0"/>
              <a:t> </a:t>
            </a:r>
            <a:r>
              <a:rPr lang="en-US" sz="3000" dirty="0" err="1"/>
              <a:t>Pembuatannya</a:t>
            </a:r>
            <a:r>
              <a:rPr lang="en-US" sz="3000" dirty="0"/>
              <a:t> </a:t>
            </a:r>
            <a:r>
              <a:rPr lang="en-US" sz="3000" dirty="0" err="1"/>
              <a:t>a.l</a:t>
            </a:r>
            <a:r>
              <a:rPr lang="en-US" sz="30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auditor </a:t>
            </a:r>
            <a:r>
              <a:rPr lang="en-US" sz="3000" dirty="0" err="1"/>
              <a:t>mengingat</a:t>
            </a:r>
            <a:r>
              <a:rPr lang="en-US" sz="3000" dirty="0"/>
              <a:t> </a:t>
            </a:r>
            <a:r>
              <a:rPr lang="en-US" sz="3000" dirty="0" err="1"/>
              <a:t>apa</a:t>
            </a:r>
            <a:r>
              <a:rPr lang="en-US" sz="3000" dirty="0"/>
              <a:t> yang </a:t>
            </a:r>
            <a:r>
              <a:rPr lang="en-US" sz="3000" dirty="0" err="1"/>
              <a:t>harus</a:t>
            </a:r>
            <a:r>
              <a:rPr lang="en-US" sz="3000" dirty="0"/>
              <a:t> </a:t>
            </a:r>
            <a:r>
              <a:rPr lang="en-US" sz="3000" dirty="0" err="1"/>
              <a:t>diperiksa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pengaturan</a:t>
            </a:r>
            <a:r>
              <a:rPr lang="en-US" sz="3000" dirty="0"/>
              <a:t> </a:t>
            </a:r>
            <a:r>
              <a:rPr lang="en-US" sz="3000" dirty="0" err="1"/>
              <a:t>waktu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dalam</a:t>
            </a:r>
            <a:r>
              <a:rPr lang="en-US" sz="3000" dirty="0"/>
              <a:t> </a:t>
            </a:r>
            <a:r>
              <a:rPr lang="en-US" sz="3000" dirty="0" err="1"/>
              <a:t>memastikan</a:t>
            </a:r>
            <a:r>
              <a:rPr lang="en-US" sz="3000" dirty="0"/>
              <a:t> </a:t>
            </a:r>
            <a:r>
              <a:rPr lang="en-US" sz="3000" dirty="0" err="1"/>
              <a:t>cakupan</a:t>
            </a:r>
            <a:r>
              <a:rPr lang="en-US" sz="3000" dirty="0"/>
              <a:t> </a:t>
            </a:r>
            <a:r>
              <a:rPr lang="en-US" sz="3000" dirty="0" err="1"/>
              <a:t>ruang</a:t>
            </a:r>
            <a:r>
              <a:rPr lang="en-US" sz="3000" dirty="0"/>
              <a:t> </a:t>
            </a:r>
            <a:r>
              <a:rPr lang="en-US" sz="3000" dirty="0" err="1"/>
              <a:t>lingkup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Menentukan</a:t>
            </a:r>
            <a:r>
              <a:rPr lang="en-US" sz="3000" dirty="0"/>
              <a:t> “</a:t>
            </a:r>
            <a:r>
              <a:rPr lang="en-US" sz="3000" dirty="0" err="1"/>
              <a:t>jejak</a:t>
            </a:r>
            <a:r>
              <a:rPr lang="en-US" sz="3000" dirty="0"/>
              <a:t> audit” </a:t>
            </a:r>
            <a:r>
              <a:rPr lang="en-US" sz="3000" dirty="0" err="1"/>
              <a:t>atau</a:t>
            </a:r>
            <a:r>
              <a:rPr lang="en-US" sz="3000" dirty="0"/>
              <a:t> </a:t>
            </a:r>
            <a:r>
              <a:rPr lang="en-US" sz="3000" dirty="0" err="1"/>
              <a:t>urutan</a:t>
            </a:r>
            <a:r>
              <a:rPr lang="en-US" sz="3000" dirty="0"/>
              <a:t> audit.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739082" y="285728"/>
          <a:ext cx="1823908" cy="21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2" name="Clip" r:id="rId4" imgW="581558" imgH="616306" progId="">
                  <p:embed/>
                </p:oleObj>
              </mc:Choice>
              <mc:Fallback>
                <p:oleObj name="Clip" r:id="rId4" imgW="581558" imgH="616306" progId="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9082" y="285728"/>
                        <a:ext cx="1823908" cy="21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09C201-396B-40A2-9463-18EAAD77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7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427" y="428612"/>
            <a:ext cx="8046441" cy="1143000"/>
          </a:xfrm>
        </p:spPr>
        <p:txBody>
          <a:bodyPr/>
          <a:lstStyle/>
          <a:p>
            <a:pPr eaLnBrk="1" hangingPunct="1"/>
            <a:r>
              <a:rPr lang="en-US" sz="3600" b="0" dirty="0"/>
              <a:t>Input </a:t>
            </a:r>
            <a:r>
              <a:rPr lang="en-US" sz="3600" b="0" dirty="0" err="1"/>
              <a:t>dalam</a:t>
            </a:r>
            <a:r>
              <a:rPr lang="en-US" sz="3600" b="0" dirty="0"/>
              <a:t> </a:t>
            </a:r>
            <a:r>
              <a:rPr lang="en-US" sz="3600" b="0" dirty="0" err="1"/>
              <a:t>pembuatan</a:t>
            </a:r>
            <a:r>
              <a:rPr lang="en-US" sz="3600" b="0" dirty="0"/>
              <a:t> check list audit</a:t>
            </a:r>
            <a:r>
              <a:rPr lang="en-US" sz="3600" dirty="0"/>
              <a:t>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1119547" y="1574818"/>
            <a:ext cx="7905419" cy="4425950"/>
          </a:xfrm>
        </p:spPr>
        <p:txBody>
          <a:bodyPr/>
          <a:lstStyle/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>
                <a:solidFill>
                  <a:srgbClr val="FF0000"/>
                </a:solidFill>
              </a:rPr>
              <a:t>Resiko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pada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proses</a:t>
            </a:r>
            <a:r>
              <a:rPr lang="en-US" sz="2400" dirty="0">
                <a:solidFill>
                  <a:srgbClr val="FF0000"/>
                </a:solidFill>
              </a:rPr>
              <a:t> *, SIPOCORR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Aktual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/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  <a:r>
              <a:rPr lang="en-US" sz="2400" dirty="0" err="1"/>
              <a:t>selanjutnya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Hasil</a:t>
            </a:r>
            <a:r>
              <a:rPr lang="en-US" sz="2400" dirty="0"/>
              <a:t> audit </a:t>
            </a:r>
            <a:r>
              <a:rPr lang="en-US" sz="2400" dirty="0" err="1"/>
              <a:t>sebelumnya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Sistem </a:t>
            </a:r>
            <a:r>
              <a:rPr lang="en-US" sz="2400" dirty="0" err="1"/>
              <a:t>Manajemen</a:t>
            </a:r>
            <a:r>
              <a:rPr lang="en-US" sz="2400" dirty="0"/>
              <a:t> (Manual, </a:t>
            </a:r>
            <a:r>
              <a:rPr lang="en-US" sz="2400" dirty="0" err="1"/>
              <a:t>Prosedur</a:t>
            </a:r>
            <a:r>
              <a:rPr lang="en-US" sz="2400" dirty="0"/>
              <a:t>,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, Standard lain yang </a:t>
            </a:r>
            <a:r>
              <a:rPr lang="en-US" sz="2400" dirty="0" err="1"/>
              <a:t>diadopsi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)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Persyaratan</a:t>
            </a:r>
            <a:r>
              <a:rPr lang="en-US" sz="2400" dirty="0"/>
              <a:t> ISO 9001; ISO 14001; ISO 45001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Peraturan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Regulasi</a:t>
            </a:r>
            <a:r>
              <a:rPr lang="en-US" sz="24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62853-03A7-4ECB-B759-B1C49B04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8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Buat</a:t>
            </a:r>
            <a:r>
              <a:rPr lang="en-US" sz="2800" dirty="0"/>
              <a:t> check list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mempertimbangkan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input check list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D86BA-4C34-475E-BC94-5396678A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D96C-1ADE-4FE9-BF0B-E4E6338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D6F1D-1418-4324-A8C9-C395F7158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43F7B-CFC7-42A6-8F98-B63A8B64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F5740-2CAA-4B27-AA91-ACDE061B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5C1E8-3A78-4602-8854-CFFE5E71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2" y="64516"/>
            <a:ext cx="9649072" cy="67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97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6833" y="73532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36576" y="1324156"/>
            <a:ext cx="8549736" cy="4803528"/>
          </a:xfrm>
          <a:noFill/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Persyaratan</a:t>
            </a:r>
            <a:r>
              <a:rPr lang="en-US" sz="1800" b="1" dirty="0"/>
              <a:t> Quality System</a:t>
            </a:r>
          </a:p>
          <a:p>
            <a:pPr algn="just"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isi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semua</a:t>
            </a:r>
            <a:r>
              <a:rPr lang="en-US" sz="1600" u="sng" dirty="0"/>
              <a:t> </a:t>
            </a:r>
            <a:r>
              <a:rPr lang="en-US" sz="1600" u="sng" dirty="0" err="1"/>
              <a:t>elemen</a:t>
            </a:r>
            <a:r>
              <a:rPr lang="en-US" sz="1600" u="sng" dirty="0"/>
              <a:t> ISO 9001:2015, ISO 14001:2015 &amp; ISO 45001:2018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persyaratan</a:t>
            </a:r>
            <a:r>
              <a:rPr lang="en-US" sz="1600" dirty="0"/>
              <a:t> ISO 9001:2015 </a:t>
            </a:r>
            <a:r>
              <a:rPr lang="en-US" sz="1600" dirty="0" err="1"/>
              <a:t>pasal</a:t>
            </a:r>
            <a:r>
              <a:rPr lang="en-US" sz="1600" dirty="0"/>
              <a:t> 8.4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proses yang d</a:t>
            </a:r>
            <a:r>
              <a:rPr lang="id-ID" sz="1600" dirty="0"/>
              <a:t>ikerjakan oleh penyedia eksternal</a:t>
            </a:r>
            <a:r>
              <a:rPr lang="en-US" sz="1600" dirty="0"/>
              <a:t>,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mengontrol</a:t>
            </a:r>
            <a:r>
              <a:rPr lang="en-US" sz="1600" dirty="0"/>
              <a:t> proses </a:t>
            </a:r>
            <a:r>
              <a:rPr lang="en-US" sz="1600" dirty="0" err="1"/>
              <a:t>tersebut</a:t>
            </a:r>
            <a:r>
              <a:rPr lang="en-US" sz="1600" dirty="0"/>
              <a:t>.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plating yang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subcont</a:t>
            </a:r>
            <a:r>
              <a:rPr lang="en-US" sz="1600" dirty="0"/>
              <a:t>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sistem yang </a:t>
            </a:r>
            <a:r>
              <a:rPr lang="en-US" sz="1600" dirty="0" err="1"/>
              <a:t>mengatur</a:t>
            </a:r>
            <a:r>
              <a:rPr lang="en-US" sz="1600" dirty="0"/>
              <a:t> sistem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yang </a:t>
            </a:r>
            <a:r>
              <a:rPr lang="en-US" sz="1600" dirty="0" err="1"/>
              <a:t>disubkan</a:t>
            </a:r>
            <a:r>
              <a:rPr lang="en-US" sz="1600" dirty="0"/>
              <a:t> 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lainnya</a:t>
            </a:r>
            <a:endParaRPr lang="en-US" sz="1800" b="1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instruksi</a:t>
            </a:r>
            <a:r>
              <a:rPr lang="en-US" sz="1600" u="sng" dirty="0"/>
              <a:t> </a:t>
            </a:r>
            <a:r>
              <a:rPr lang="en-US" sz="1600" u="sng" dirty="0" err="1"/>
              <a:t>kerja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recordnya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Quality Manual </a:t>
            </a:r>
            <a:r>
              <a:rPr lang="en-US" sz="1600" u="sng" dirty="0" err="1"/>
              <a:t>dengan</a:t>
            </a:r>
            <a:r>
              <a:rPr lang="en-US" sz="1600" u="sng" dirty="0"/>
              <a:t> procedure </a:t>
            </a:r>
            <a:r>
              <a:rPr lang="en-US" sz="1600" u="sng" dirty="0" err="1"/>
              <a:t>dst</a:t>
            </a:r>
            <a:r>
              <a:rPr lang="en-US" sz="1600" dirty="0"/>
              <a:t>.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usulan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mengisi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Pelaksanaan</a:t>
            </a:r>
            <a:endParaRPr lang="en-US" sz="1800" b="1" dirty="0"/>
          </a:p>
          <a:p>
            <a:pPr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pelaksanaan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tertulisnya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NG,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palet</a:t>
            </a:r>
            <a:r>
              <a:rPr lang="en-US" sz="1600" dirty="0"/>
              <a:t> </a:t>
            </a:r>
            <a:r>
              <a:rPr lang="en-US" sz="1600" dirty="0" err="1"/>
              <a:t>diberi</a:t>
            </a:r>
            <a:r>
              <a:rPr lang="en-US" sz="1600" dirty="0"/>
              <a:t> label NG yang </a:t>
            </a:r>
            <a:r>
              <a:rPr lang="en-US" sz="1600" dirty="0" err="1"/>
              <a:t>berisi</a:t>
            </a:r>
            <a:r>
              <a:rPr lang="en-US" sz="1600" dirty="0"/>
              <a:t> data-data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tersebut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penandaan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secarik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,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label NG.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Produk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Spesifikasi</a:t>
            </a:r>
            <a:r>
              <a:rPr lang="en-US" sz="1800" b="1" dirty="0"/>
              <a:t> </a:t>
            </a:r>
            <a:r>
              <a:rPr lang="en-US" sz="1800" b="1" dirty="0" err="1"/>
              <a:t>tertentu</a:t>
            </a:r>
            <a:r>
              <a:rPr lang="en-US" sz="1800" b="1" dirty="0"/>
              <a:t> / customer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produk</a:t>
            </a:r>
            <a:r>
              <a:rPr lang="en-US" sz="1600" u="sng" dirty="0"/>
              <a:t> yang </a:t>
            </a:r>
            <a:r>
              <a:rPr lang="en-US" sz="1600" u="sng" dirty="0" err="1"/>
              <a:t>dibuat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spesifikasi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standard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1 x 24 jam, </a:t>
            </a:r>
            <a:r>
              <a:rPr lang="en-US" sz="1600" dirty="0" err="1"/>
              <a:t>aktualnya</a:t>
            </a:r>
            <a:r>
              <a:rPr lang="en-US" sz="1600" dirty="0"/>
              <a:t> rata-rata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3 </a:t>
            </a:r>
            <a:r>
              <a:rPr lang="en-US" sz="1600" dirty="0" err="1"/>
              <a:t>hari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1E54F-29F9-4D4C-B1D5-E53B1923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496616" cy="6858000"/>
          </a:xfrm>
          <a:custGeom>
            <a:avLst/>
            <a:gdLst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1064568 w 1064568"/>
              <a:gd name="connsiteY2" fmla="*/ 6858000 h 6858000"/>
              <a:gd name="connsiteX3" fmla="*/ 0 w 1064568"/>
              <a:gd name="connsiteY3" fmla="*/ 6858000 h 6858000"/>
              <a:gd name="connsiteX4" fmla="*/ 0 w 1064568"/>
              <a:gd name="connsiteY4" fmla="*/ 0 h 6858000"/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0 w 1064568"/>
              <a:gd name="connsiteY2" fmla="*/ 6858000 h 6858000"/>
              <a:gd name="connsiteX3" fmla="*/ 0 w 106456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68" h="6858000">
                <a:moveTo>
                  <a:pt x="0" y="0"/>
                </a:moveTo>
                <a:lnTo>
                  <a:pt x="1064568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23392" y="16042"/>
            <a:ext cx="1368152" cy="63437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48944" y="1124744"/>
            <a:ext cx="547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65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30440" y="476251"/>
            <a:ext cx="8789629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kumimoji="1" lang="en-US" sz="4400" b="0" dirty="0" err="1"/>
              <a:t>Fase</a:t>
            </a:r>
            <a:r>
              <a:rPr kumimoji="1" lang="en-US" sz="4400" b="0" dirty="0"/>
              <a:t> II : </a:t>
            </a:r>
            <a:r>
              <a:rPr kumimoji="1" lang="en-US" sz="4400" b="0" dirty="0" err="1"/>
              <a:t>Pelaksanaan</a:t>
            </a:r>
            <a:r>
              <a:rPr kumimoji="1" lang="en-US" sz="4400" b="0" dirty="0"/>
              <a:t> Audit</a:t>
            </a:r>
            <a:endParaRPr kumimoji="1" lang="en-GB" sz="4400" b="0" dirty="0"/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0" y="1357298"/>
            <a:ext cx="731913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 typeface="Monotype Sorts" charset="2"/>
              <a:buNone/>
            </a:pPr>
            <a:r>
              <a:rPr lang="en-US" sz="2400" b="0" dirty="0" err="1">
                <a:latin typeface="Times New Roman" pitchFamily="18" charset="0"/>
              </a:rPr>
              <a:t>Meliputi</a:t>
            </a:r>
            <a:r>
              <a:rPr lang="en-US" sz="2400" b="0" dirty="0">
                <a:latin typeface="Times New Roman" pitchFamily="18" charset="0"/>
              </a:rPr>
              <a:t> </a:t>
            </a:r>
            <a:r>
              <a:rPr lang="en-US" sz="2400" b="0" dirty="0" err="1">
                <a:latin typeface="Times New Roman" pitchFamily="18" charset="0"/>
              </a:rPr>
              <a:t>a.l</a:t>
            </a:r>
            <a:r>
              <a:rPr lang="en-US" sz="2400" b="0" dirty="0">
                <a:latin typeface="Times New Roman" pitchFamily="18" charset="0"/>
              </a:rPr>
              <a:t>:</a:t>
            </a:r>
          </a:p>
          <a:p>
            <a:pPr marL="457200" indent="-457200" eaLnBrk="0" hangingPunct="0">
              <a:buFont typeface="Monotype Sorts" charset="2"/>
              <a:buNone/>
            </a:pPr>
            <a:endParaRPr lang="en-US" sz="3200" b="0" dirty="0">
              <a:latin typeface="Times New Roman" pitchFamily="18" charset="0"/>
            </a:endParaRPr>
          </a:p>
          <a:p>
            <a:pPr marL="457200" indent="-457200" algn="ctr" eaLnBrk="0" hangingPunct="0">
              <a:buFont typeface="Monotype Sorts" charset="2"/>
              <a:buChar char="¬"/>
            </a:pPr>
            <a:endParaRPr lang="en-GB" sz="3200" b="0" dirty="0">
              <a:latin typeface="Times New Roman" pitchFamily="18" charset="0"/>
            </a:endParaRPr>
          </a:p>
        </p:txBody>
      </p:sp>
      <p:sp>
        <p:nvSpPr>
          <p:cNvPr id="116742" name="AutoShape 6" descr="Green marble"/>
          <p:cNvSpPr>
            <a:spLocks noChangeArrowheads="1"/>
          </p:cNvSpPr>
          <p:nvPr/>
        </p:nvSpPr>
        <p:spPr bwMode="auto">
          <a:xfrm>
            <a:off x="0" y="1928802"/>
            <a:ext cx="9906000" cy="4219587"/>
          </a:xfrm>
          <a:prstGeom prst="foldedCorner">
            <a:avLst>
              <a:gd name="adj" fmla="val 125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¬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Opening meeting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­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Pelaksanaan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®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Membuat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Laporan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¯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Closing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464" y="2636912"/>
            <a:ext cx="3840048" cy="259726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D68C81-6408-48D3-8379-DAD25F0D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3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68824" y="476672"/>
            <a:ext cx="6215106" cy="549275"/>
          </a:xfrm>
        </p:spPr>
        <p:txBody>
          <a:bodyPr anchorCtr="1">
            <a:normAutofit fontScale="90000"/>
          </a:bodyPr>
          <a:lstStyle/>
          <a:p>
            <a:pPr algn="l" eaLnBrk="1" hangingPunct="1">
              <a:buFont typeface="Monotype Sorts" charset="2"/>
              <a:buChar char="¬"/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Opening meeting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223230" y="1554089"/>
            <a:ext cx="5000660" cy="4681537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dipimpin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Lead Auditor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Auditor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1800" dirty="0" err="1"/>
              <a:t>Memperkenalkan</a:t>
            </a:r>
            <a:r>
              <a:rPr lang="en-US" sz="1800" dirty="0"/>
              <a:t> team audit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endParaRPr lang="en-US" sz="1800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audit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u="sng" dirty="0">
                <a:sym typeface="Wingdings" pitchFamily="2" charset="2"/>
              </a:rPr>
              <a:t>audit </a:t>
            </a:r>
            <a:r>
              <a:rPr lang="en-US" sz="1800" u="sng" dirty="0" err="1">
                <a:sym typeface="Wingdings" pitchFamily="2" charset="2"/>
              </a:rPr>
              <a:t>adalah</a:t>
            </a:r>
            <a:r>
              <a:rPr lang="en-US" sz="1800" u="sng" dirty="0">
                <a:sym typeface="Wingdings" pitchFamily="2" charset="2"/>
              </a:rPr>
              <a:t> audit sistem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audit </a:t>
            </a:r>
            <a:r>
              <a:rPr lang="en-US" sz="1800" u="sng" dirty="0" err="1">
                <a:sym typeface="Wingdings" pitchFamily="2" charset="2"/>
              </a:rPr>
              <a:t>orang</a:t>
            </a:r>
            <a:r>
              <a:rPr lang="en-US" sz="1800" u="sng" dirty="0">
                <a:sym typeface="Wingdings" pitchFamily="2" charset="2"/>
              </a:rPr>
              <a:t>, </a:t>
            </a:r>
            <a:r>
              <a:rPr lang="en-US" sz="1800" u="sng" dirty="0" err="1">
                <a:sym typeface="Wingdings" pitchFamily="2" charset="2"/>
              </a:rPr>
              <a:t>penyimpangan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mengindikasikan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adanya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kelemahan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sistem,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kesalahan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orang</a:t>
            </a:r>
            <a:endParaRPr lang="en-US" sz="1800" u="sng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Rincian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dirty="0"/>
              <a:t>	(</a:t>
            </a:r>
            <a:r>
              <a:rPr lang="en-US" sz="1800" dirty="0" err="1"/>
              <a:t>apa</a:t>
            </a:r>
            <a:r>
              <a:rPr lang="en-US" sz="1800" dirty="0"/>
              <a:t>, </a:t>
            </a:r>
            <a:r>
              <a:rPr lang="en-US" sz="1800" dirty="0" err="1"/>
              <a:t>siapa</a:t>
            </a:r>
            <a:r>
              <a:rPr lang="en-US" sz="1800" dirty="0"/>
              <a:t>,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) </a:t>
            </a:r>
            <a:r>
              <a:rPr lang="en-US" sz="1800" dirty="0" err="1"/>
              <a:t>dan</a:t>
            </a:r>
            <a:r>
              <a:rPr lang="en-US" sz="1800" dirty="0"/>
              <a:t> Lain-lain.</a:t>
            </a:r>
          </a:p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939424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A7C4AA-17A8-461C-AF09-D330C16F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34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536718"/>
            <a:ext cx="6822912" cy="4392612"/>
          </a:xfrm>
          <a:noFill/>
        </p:spPr>
        <p:txBody>
          <a:bodyPr>
            <a:normAutofit/>
          </a:bodyPr>
          <a:lstStyle/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400" b="1" dirty="0"/>
              <a:t>DALAM SETIAP AUDIT PROSES, AUDITOR HARUS MEMERIKSA KARAKTER PROSES UNTUK MEMERIKSA PROSES SECARA UTUH 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Kompetensi</a:t>
            </a:r>
            <a:r>
              <a:rPr lang="en-US" sz="2100" b="1" dirty="0"/>
              <a:t> (with who)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Kelengkapan</a:t>
            </a:r>
            <a:r>
              <a:rPr lang="en-US" sz="2100" b="1" dirty="0"/>
              <a:t> </a:t>
            </a:r>
            <a:r>
              <a:rPr lang="en-US" sz="2100" b="1" dirty="0" err="1"/>
              <a:t>dan</a:t>
            </a:r>
            <a:r>
              <a:rPr lang="en-US" sz="2100" b="1" dirty="0"/>
              <a:t> </a:t>
            </a:r>
            <a:r>
              <a:rPr lang="en-US" sz="2100" b="1" dirty="0" err="1"/>
              <a:t>kondisi</a:t>
            </a:r>
            <a:r>
              <a:rPr lang="en-US" sz="2100" b="1" dirty="0"/>
              <a:t> </a:t>
            </a:r>
            <a:r>
              <a:rPr lang="en-US" sz="2100" b="1" dirty="0" err="1"/>
              <a:t>Infrastruktur</a:t>
            </a:r>
            <a:r>
              <a:rPr lang="en-US" sz="2100" b="1" dirty="0"/>
              <a:t> (with what)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Kelengkapan</a:t>
            </a:r>
            <a:r>
              <a:rPr lang="en-US" sz="2100" b="1" dirty="0"/>
              <a:t> </a:t>
            </a:r>
            <a:r>
              <a:rPr lang="en-US" sz="2100" b="1" dirty="0" err="1"/>
              <a:t>pedoman</a:t>
            </a:r>
            <a:r>
              <a:rPr lang="en-US" sz="2100" b="1" dirty="0"/>
              <a:t>, </a:t>
            </a:r>
            <a:r>
              <a:rPr lang="en-US" sz="2100" b="1" dirty="0" err="1"/>
              <a:t>supaya</a:t>
            </a:r>
            <a:r>
              <a:rPr lang="en-US" sz="2100" b="1" dirty="0"/>
              <a:t> </a:t>
            </a:r>
            <a:r>
              <a:rPr lang="en-US" sz="2100" b="1" dirty="0" err="1"/>
              <a:t>orang</a:t>
            </a:r>
            <a:r>
              <a:rPr lang="en-US" sz="2100" b="1" dirty="0"/>
              <a:t> </a:t>
            </a:r>
            <a:r>
              <a:rPr lang="en-US" sz="2100" b="1" dirty="0" err="1"/>
              <a:t>tidak</a:t>
            </a:r>
            <a:r>
              <a:rPr lang="en-US" sz="2100" b="1" dirty="0"/>
              <a:t> </a:t>
            </a:r>
            <a:r>
              <a:rPr lang="en-US" sz="2100" b="1" dirty="0" err="1"/>
              <a:t>bekerja</a:t>
            </a:r>
            <a:r>
              <a:rPr lang="en-US" sz="2100" b="1" dirty="0"/>
              <a:t> </a:t>
            </a:r>
            <a:r>
              <a:rPr lang="en-US" sz="2100" b="1" dirty="0" err="1"/>
              <a:t>berdasarkan</a:t>
            </a:r>
            <a:r>
              <a:rPr lang="en-US" sz="2100" b="1" dirty="0"/>
              <a:t> </a:t>
            </a:r>
            <a:r>
              <a:rPr lang="en-US" sz="2100" b="1" dirty="0" err="1"/>
              <a:t>intuisi</a:t>
            </a:r>
            <a:r>
              <a:rPr lang="en-US" sz="2100" b="1" dirty="0"/>
              <a:t>, </a:t>
            </a:r>
            <a:r>
              <a:rPr lang="en-US" sz="2100" b="1" dirty="0" err="1"/>
              <a:t>tapi</a:t>
            </a:r>
            <a:r>
              <a:rPr lang="en-US" sz="2100" b="1" dirty="0"/>
              <a:t> </a:t>
            </a:r>
            <a:r>
              <a:rPr lang="en-US" sz="2100" b="1" dirty="0" err="1"/>
              <a:t>bekerja</a:t>
            </a:r>
            <a:r>
              <a:rPr lang="en-US" sz="2100" b="1" dirty="0"/>
              <a:t> </a:t>
            </a:r>
            <a:r>
              <a:rPr lang="en-US" sz="2100" b="1" dirty="0" err="1"/>
              <a:t>berdasarkan</a:t>
            </a:r>
            <a:r>
              <a:rPr lang="en-US" sz="2100" b="1" dirty="0"/>
              <a:t> standard (How)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/>
              <a:t> </a:t>
            </a:r>
            <a:r>
              <a:rPr lang="en-US" sz="2100" b="1" dirty="0" err="1"/>
              <a:t>Pencapaian</a:t>
            </a:r>
            <a:r>
              <a:rPr lang="en-US" sz="2100" b="1" dirty="0"/>
              <a:t> </a:t>
            </a:r>
            <a:r>
              <a:rPr lang="en-US" sz="2100" b="1" dirty="0" err="1"/>
              <a:t>kinerja</a:t>
            </a:r>
            <a:r>
              <a:rPr lang="en-US" sz="2100" b="1" dirty="0"/>
              <a:t> (How many)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62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857364"/>
            <a:ext cx="6822912" cy="4392612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Proses</a:t>
            </a:r>
            <a:r>
              <a:rPr lang="en-US" sz="2100" b="1" dirty="0"/>
              <a:t> audit </a:t>
            </a:r>
            <a:r>
              <a:rPr lang="en-US" sz="2100" b="1" dirty="0" err="1"/>
              <a:t>dilakukan</a:t>
            </a:r>
            <a:r>
              <a:rPr lang="en-US" sz="2100" b="1" dirty="0"/>
              <a:t> </a:t>
            </a:r>
            <a:r>
              <a:rPr lang="en-US" sz="2100" b="1" dirty="0" err="1"/>
              <a:t>dalam</a:t>
            </a:r>
            <a:r>
              <a:rPr lang="en-US" sz="2100" b="1" dirty="0"/>
              <a:t> </a:t>
            </a:r>
            <a:r>
              <a:rPr lang="en-US" sz="2100" b="1" dirty="0" err="1"/>
              <a:t>usaha</a:t>
            </a:r>
            <a:r>
              <a:rPr lang="en-US" sz="2100" b="1" dirty="0"/>
              <a:t> </a:t>
            </a:r>
            <a:r>
              <a:rPr lang="en-US" sz="2100" b="1" dirty="0" err="1"/>
              <a:t>untuk</a:t>
            </a:r>
            <a:r>
              <a:rPr lang="en-US" sz="2100" b="1" dirty="0"/>
              <a:t> </a:t>
            </a:r>
            <a:r>
              <a:rPr lang="en-US" sz="2100" b="1" dirty="0" err="1"/>
              <a:t>memeriksa</a:t>
            </a:r>
            <a:r>
              <a:rPr lang="en-US" sz="2100" b="1" dirty="0"/>
              <a:t>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/>
              <a:t>Conformity, Nonconformity </a:t>
            </a:r>
            <a:r>
              <a:rPr lang="en-US" sz="2100" b="1" dirty="0" err="1"/>
              <a:t>dan</a:t>
            </a:r>
            <a:r>
              <a:rPr lang="en-US" sz="2100" b="1" dirty="0"/>
              <a:t> improvement opportunity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dengan</a:t>
            </a:r>
            <a:r>
              <a:rPr lang="en-US" sz="2100" b="1" dirty="0"/>
              <a:t> </a:t>
            </a:r>
            <a:r>
              <a:rPr lang="en-US" sz="2100" b="1" dirty="0" err="1"/>
              <a:t>didukung</a:t>
            </a:r>
            <a:r>
              <a:rPr lang="en-US" sz="2100" b="1" dirty="0"/>
              <a:t> </a:t>
            </a:r>
            <a:r>
              <a:rPr lang="en-US" sz="2100" b="1" dirty="0" err="1"/>
              <a:t>oleh</a:t>
            </a:r>
            <a:r>
              <a:rPr lang="en-US" sz="2100" b="1" dirty="0"/>
              <a:t> </a:t>
            </a:r>
            <a:r>
              <a:rPr lang="en-US" sz="2100" b="1" dirty="0" err="1"/>
              <a:t>bukti-bukti</a:t>
            </a:r>
            <a:r>
              <a:rPr lang="en-US" sz="2100" b="1" dirty="0"/>
              <a:t> objective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a.l</a:t>
            </a:r>
            <a:r>
              <a:rPr lang="en-US" sz="16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mewawancarai</a:t>
            </a:r>
            <a:r>
              <a:rPr lang="en-US" sz="1600" dirty="0"/>
              <a:t> </a:t>
            </a:r>
            <a:r>
              <a:rPr lang="en-US" sz="1600" dirty="0" err="1"/>
              <a:t>personil</a:t>
            </a:r>
            <a:r>
              <a:rPr lang="en-US" sz="1600" dirty="0"/>
              <a:t> yang </a:t>
            </a:r>
            <a:r>
              <a:rPr lang="en-US" sz="1600" dirty="0" err="1"/>
              <a:t>bertanggung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pelaksana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mengobservasi</a:t>
            </a:r>
            <a:r>
              <a:rPr lang="en-US" sz="1600" dirty="0"/>
              <a:t> </a:t>
            </a:r>
            <a:r>
              <a:rPr lang="en-US" sz="1600" dirty="0" err="1"/>
              <a:t>praktek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memeriksa</a:t>
            </a:r>
            <a:r>
              <a:rPr lang="en-US" sz="1600" dirty="0"/>
              <a:t> </a:t>
            </a:r>
            <a:r>
              <a:rPr lang="en-US" sz="1600" dirty="0" err="1"/>
              <a:t>bukti</a:t>
            </a:r>
            <a:r>
              <a:rPr lang="en-US" sz="1600" dirty="0"/>
              <a:t> </a:t>
            </a:r>
            <a:r>
              <a:rPr lang="en-US" sz="1600" dirty="0" err="1"/>
              <a:t>dokumentasi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, </a:t>
            </a:r>
            <a:r>
              <a:rPr lang="en-US" sz="1600" dirty="0" err="1"/>
              <a:t>spesifikasi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63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54438" y="2193945"/>
            <a:ext cx="2231152" cy="690801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Interview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260449" y="1112858"/>
            <a:ext cx="2753608" cy="787063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 err="1">
                <a:latin typeface="Times New Roman" pitchFamily="18" charset="0"/>
              </a:rPr>
              <a:t>Observasi</a:t>
            </a:r>
            <a:endParaRPr lang="en-GB" sz="2000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503163" y="1612924"/>
            <a:ext cx="2415362" cy="1379538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Cek dokumen</a:t>
            </a: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3069888" y="2046307"/>
            <a:ext cx="1484789" cy="939800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697598" y="1978044"/>
            <a:ext cx="1635649" cy="935038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86286" y="3057544"/>
            <a:ext cx="2153340" cy="3086100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Interview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Arial" pitchFamily="34" charset="0"/>
                <a:cs typeface="Arial" pitchFamily="34" charset="0"/>
              </a:rPr>
              <a:t>Minta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menjelaskan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aktifitas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ybs</a:t>
            </a:r>
            <a:endParaRPr lang="en-US" sz="1600" b="0" dirty="0">
              <a:latin typeface="Arial" pitchFamily="34" charset="0"/>
              <a:cs typeface="Arial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Arial" pitchFamily="34" charset="0"/>
                <a:cs typeface="Arial" pitchFamily="34" charset="0"/>
              </a:rPr>
              <a:t>Hindari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tekanan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suara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“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Polisi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”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Arial" pitchFamily="34" charset="0"/>
                <a:cs typeface="Arial" pitchFamily="34" charset="0"/>
              </a:rPr>
              <a:t>Jadi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baik</a:t>
            </a:r>
            <a:endParaRPr lang="en-US" sz="1600" b="0" dirty="0">
              <a:latin typeface="Arial" pitchFamily="34" charset="0"/>
              <a:cs typeface="Arial" pitchFamily="34" charset="0"/>
            </a:endParaRPr>
          </a:p>
          <a:p>
            <a:pPr marL="177800" indent="-177800" algn="ctr" eaLnBrk="0" hangingPunct="0">
              <a:defRPr/>
            </a:pPr>
            <a:endParaRPr lang="en-US" sz="16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596856" y="3057544"/>
            <a:ext cx="2570986" cy="3086100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Cek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dokumen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Cocokan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dengan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dokumen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kerja</a:t>
            </a:r>
            <a:r>
              <a:rPr lang="en-US" sz="1600" b="0" dirty="0">
                <a:latin typeface="Verdana" pitchFamily="34" charset="0"/>
              </a:rPr>
              <a:t>, </a:t>
            </a:r>
            <a:r>
              <a:rPr lang="en-US" sz="1600" b="0" dirty="0" err="1">
                <a:latin typeface="Verdana" pitchFamily="34" charset="0"/>
              </a:rPr>
              <a:t>spesifikasi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dll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Hindari</a:t>
            </a:r>
            <a:r>
              <a:rPr lang="en-US" sz="1600" b="0" dirty="0">
                <a:latin typeface="Verdana" pitchFamily="34" charset="0"/>
              </a:rPr>
              <a:t> “Nit Picking” (</a:t>
            </a:r>
            <a:r>
              <a:rPr lang="en-US" sz="1600" b="0" dirty="0" err="1">
                <a:latin typeface="Verdana" pitchFamily="34" charset="0"/>
              </a:rPr>
              <a:t>mencari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kecil-kecil</a:t>
            </a:r>
            <a:r>
              <a:rPr lang="en-US" sz="1600" b="0" dirty="0">
                <a:latin typeface="Verdana" pitchFamily="34" charset="0"/>
              </a:rPr>
              <a:t>)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Peneliti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566935" y="3057544"/>
            <a:ext cx="2359781" cy="3086100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Observasi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Pengamatan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aktual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dilapangan</a:t>
            </a:r>
            <a:r>
              <a:rPr lang="en-US" sz="1600" b="0" dirty="0">
                <a:latin typeface="Verdana" pitchFamily="34" charset="0"/>
              </a:rPr>
              <a:t>.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Usahakan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tidak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meng-interupsi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yg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sdg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berjalan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Pengamat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38092" y="-24"/>
            <a:ext cx="4714908" cy="684213"/>
          </a:xfrm>
          <a:noFill/>
        </p:spPr>
        <p:txBody>
          <a:bodyPr anchor="b"/>
          <a:lstStyle/>
          <a:p>
            <a:pPr algn="ctr" eaLnBrk="1" hangingPunct="1"/>
            <a:r>
              <a:rPr lang="en-US" sz="3200" b="0" i="1" u="sng" dirty="0" err="1"/>
              <a:t>Siklus</a:t>
            </a:r>
            <a:r>
              <a:rPr lang="en-US" sz="3200" b="0" i="1" u="sng" dirty="0"/>
              <a:t> </a:t>
            </a:r>
            <a:r>
              <a:rPr lang="en-US" sz="3200" b="0" i="1" u="sng" dirty="0" err="1"/>
              <a:t>Pelaksanaan</a:t>
            </a:r>
            <a:r>
              <a:rPr lang="en-US" sz="3200" b="0" i="1" u="sng" dirty="0"/>
              <a:t> Audit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39280" y="0"/>
            <a:ext cx="666720" cy="1571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ADFC0A-F9B0-4D43-9273-A8269B68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1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PELAKSANAAN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44" y="1500175"/>
            <a:ext cx="8915400" cy="3429024"/>
          </a:xfrm>
        </p:spPr>
        <p:txBody>
          <a:bodyPr/>
          <a:lstStyle/>
          <a:p>
            <a:r>
              <a:rPr lang="en-US" sz="2800" dirty="0"/>
              <a:t>Auditor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mampu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suasana</a:t>
            </a:r>
            <a:r>
              <a:rPr lang="en-US" sz="2800" dirty="0"/>
              <a:t> audit </a:t>
            </a:r>
            <a:r>
              <a:rPr lang="en-US" sz="2800" dirty="0" err="1"/>
              <a:t>nyaman</a:t>
            </a:r>
            <a:endParaRPr lang="en-US" sz="2800" dirty="0"/>
          </a:p>
          <a:p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nyaman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auditee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, </a:t>
            </a:r>
            <a:r>
              <a:rPr lang="en-US" sz="2800" dirty="0" err="1"/>
              <a:t>memberi</a:t>
            </a:r>
            <a:r>
              <a:rPr lang="en-US" sz="2800" dirty="0"/>
              <a:t> </a:t>
            </a:r>
            <a:r>
              <a:rPr lang="en-US" sz="2800" dirty="0" err="1"/>
              <a:t>akses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apa</a:t>
            </a:r>
            <a:r>
              <a:rPr lang="en-US" sz="2800" dirty="0"/>
              <a:t> </a:t>
            </a:r>
            <a:r>
              <a:rPr lang="en-US" sz="2800" dirty="0" err="1"/>
              <a:t>adanya</a:t>
            </a:r>
            <a:endParaRPr lang="en-US" sz="2800" dirty="0"/>
          </a:p>
          <a:p>
            <a:r>
              <a:rPr lang="en-US" sz="2800" dirty="0" err="1"/>
              <a:t>Keberhasilan</a:t>
            </a:r>
            <a:r>
              <a:rPr lang="en-US" sz="2800" dirty="0"/>
              <a:t> Auditor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Mampu</a:t>
            </a:r>
            <a:r>
              <a:rPr lang="en-US" sz="2800" dirty="0"/>
              <a:t> </a:t>
            </a:r>
            <a:r>
              <a:rPr lang="en-US" sz="2800" dirty="0" err="1"/>
              <a:t>mengindentifikasi</a:t>
            </a:r>
            <a:r>
              <a:rPr lang="en-US" sz="2800" dirty="0"/>
              <a:t> </a:t>
            </a:r>
            <a:r>
              <a:rPr lang="en-US" sz="2800" dirty="0" err="1"/>
              <a:t>kelemahan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, </a:t>
            </a:r>
            <a:r>
              <a:rPr lang="en-US" sz="2800" b="1" dirty="0" err="1">
                <a:solidFill>
                  <a:schemeClr val="accent1"/>
                </a:solidFill>
              </a:rPr>
              <a:t>Memberi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masukan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peningkatan</a:t>
            </a:r>
            <a:r>
              <a:rPr lang="en-US" sz="2800" dirty="0"/>
              <a:t> </a:t>
            </a:r>
            <a:r>
              <a:rPr lang="en-US" sz="2800" dirty="0" err="1"/>
              <a:t>kinerja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Auditee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menerima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berterimakasih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dirty="0" err="1"/>
              <a:t>kepada</a:t>
            </a:r>
            <a:r>
              <a:rPr lang="en-US" sz="2800" dirty="0"/>
              <a:t> auditor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968" y="5214950"/>
            <a:ext cx="928694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Selain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</a:t>
            </a:r>
            <a:r>
              <a:rPr lang="en-US" sz="2800" dirty="0" err="1"/>
              <a:t>teknis</a:t>
            </a:r>
            <a:r>
              <a:rPr lang="en-US" sz="2800" dirty="0"/>
              <a:t>, Auditor </a:t>
            </a:r>
            <a:r>
              <a:rPr lang="en-US" sz="2800" dirty="0" err="1"/>
              <a:t>juga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non </a:t>
            </a:r>
            <a:r>
              <a:rPr lang="en-US" sz="2800" dirty="0" err="1"/>
              <a:t>teknis</a:t>
            </a:r>
            <a:r>
              <a:rPr lang="en-US" sz="2800" dirty="0"/>
              <a:t>, </a:t>
            </a:r>
            <a:r>
              <a:rPr lang="en-US" sz="2800" dirty="0" err="1"/>
              <a:t>seperti</a:t>
            </a:r>
            <a:r>
              <a:rPr lang="en-US" sz="2800" dirty="0"/>
              <a:t> Human Factor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72862-D150-4748-8B35-41B20850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0"/>
            <a:ext cx="2352675" cy="6858000"/>
            <a:chOff x="0" y="0"/>
            <a:chExt cx="2171700" cy="6858000"/>
          </a:xfrm>
        </p:grpSpPr>
        <p:pic>
          <p:nvPicPr>
            <p:cNvPr id="6" name="Picture 5" descr="audit lingkungan 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71700" cy="1628775"/>
            </a:xfrm>
            <a:prstGeom prst="rect">
              <a:avLst/>
            </a:prstGeom>
          </p:spPr>
        </p:pic>
        <p:pic>
          <p:nvPicPr>
            <p:cNvPr id="7" name="Picture 6" descr="audit lingkungan 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27801"/>
              <a:ext cx="2171700" cy="1621222"/>
            </a:xfrm>
            <a:prstGeom prst="rect">
              <a:avLst/>
            </a:prstGeom>
          </p:spPr>
        </p:pic>
        <p:pic>
          <p:nvPicPr>
            <p:cNvPr id="8" name="Picture 7" descr="audit lingkungan 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76625"/>
              <a:ext cx="2171700" cy="1628775"/>
            </a:xfrm>
            <a:prstGeom prst="rect">
              <a:avLst/>
            </a:prstGeom>
          </p:spPr>
        </p:pic>
        <p:pic>
          <p:nvPicPr>
            <p:cNvPr id="9" name="Picture 8" descr="audit lingkungan 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29225"/>
              <a:ext cx="2171700" cy="16287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827198" y="1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ush Script MT" pitchFamily="66" charset="0"/>
              </a:rPr>
              <a:t>Hal-</a:t>
            </a:r>
            <a:r>
              <a:rPr lang="en-US" sz="3200" dirty="0" err="1">
                <a:latin typeface="Brush Script MT" pitchFamily="66" charset="0"/>
              </a:rPr>
              <a:t>hal</a:t>
            </a:r>
            <a:r>
              <a:rPr lang="en-US" sz="3200" dirty="0">
                <a:latin typeface="Brush Script MT" pitchFamily="66" charset="0"/>
              </a:rPr>
              <a:t> yang </a:t>
            </a:r>
            <a:r>
              <a:rPr lang="en-US" sz="3200" dirty="0" err="1">
                <a:latin typeface="Brush Script MT" pitchFamily="66" charset="0"/>
              </a:rPr>
              <a:t>harus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dihindari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4951" y="405826"/>
            <a:ext cx="3047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ush Script MT" pitchFamily="66" charset="0"/>
              </a:rPr>
              <a:t>Selama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Pelaksanaan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46951" y="-76200"/>
            <a:ext cx="21804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0" y="1143000"/>
            <a:ext cx="7181850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Memberi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pertanyaan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mengandung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beban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memojokan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loaded and leading question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Jika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menurut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kenapa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masih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dijalankan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Apakah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sengaja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mencatat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kecelakaan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performa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Perusahaan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terlihat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bagus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Berdebat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200" dirty="0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menggunakan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landasan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pendapat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menghindarinya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arahkan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argumen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fakta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standard. 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Merasa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diaudit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disarankan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banyak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daripada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pembicara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saya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sudah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10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auditor,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ditempat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lain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3BB-6D00-4DCF-A8D6-6622F05F1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66</a:t>
            </a:fld>
            <a:endParaRPr lang="id-ID"/>
          </a:p>
        </p:txBody>
      </p:sp>
    </p:spTree>
  </p:cSld>
  <p:clrMapOvr>
    <a:masterClrMapping/>
  </p:clrMapOvr>
  <p:transition spd="slow" advClick="0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847997" y="333375"/>
            <a:ext cx="8354516" cy="647700"/>
          </a:xfrm>
        </p:spPr>
        <p:txBody>
          <a:bodyPr anchor="ctr" anchorCtr="1"/>
          <a:lstStyle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rlin Sans FB" pitchFamily="34" charset="0"/>
              </a:rPr>
              <a:t>Sikap permusuhan dari auditee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67</a:t>
            </a:fld>
            <a:endParaRPr lang="id-ID"/>
          </a:p>
        </p:txBody>
      </p:sp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3728645" y="1484314"/>
            <a:ext cx="576288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Blip>
                <a:blip r:embed="rId3"/>
              </a:buBlip>
            </a:pPr>
            <a:r>
              <a:rPr lang="en-US" sz="2400" dirty="0">
                <a:latin typeface="Century Gothic" pitchFamily="34" charset="0"/>
              </a:rPr>
              <a:t>   Progressive Hostility</a:t>
            </a:r>
            <a:r>
              <a:rPr lang="en-US" sz="2400" b="0" dirty="0">
                <a:latin typeface="Century Gothic" pitchFamily="34" charset="0"/>
              </a:rPr>
              <a:t>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: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bertahap</a:t>
            </a:r>
            <a:r>
              <a:rPr lang="en-US" b="0" dirty="0">
                <a:latin typeface="Century Gothic" pitchFamily="34" charset="0"/>
              </a:rPr>
              <a:t>.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 </a:t>
            </a:r>
            <a:r>
              <a:rPr lang="en-US" b="0" dirty="0" err="1">
                <a:latin typeface="Century Gothic" pitchFamily="34" charset="0"/>
              </a:rPr>
              <a:t>kebanyakan</a:t>
            </a:r>
            <a:r>
              <a:rPr lang="en-US" b="0" dirty="0">
                <a:latin typeface="Century Gothic" pitchFamily="34" charset="0"/>
              </a:rPr>
              <a:t> interview </a:t>
            </a:r>
            <a:r>
              <a:rPr lang="en-US" b="0" dirty="0" err="1">
                <a:latin typeface="Century Gothic" pitchFamily="34" charset="0"/>
              </a:rPr>
              <a:t>diawali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damai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i="1" dirty="0">
                <a:latin typeface="Century Gothic" pitchFamily="34" charset="0"/>
              </a:rPr>
              <a:t>peaceably</a:t>
            </a:r>
            <a:r>
              <a:rPr lang="en-US" b="0" dirty="0">
                <a:latin typeface="Century Gothic" pitchFamily="34" charset="0"/>
              </a:rPr>
              <a:t>), </a:t>
            </a:r>
            <a:r>
              <a:rPr lang="en-US" b="0" dirty="0" err="1">
                <a:latin typeface="Century Gothic" pitchFamily="34" charset="0"/>
              </a:rPr>
              <a:t>tetapi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berteman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pergerakan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waktu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seiring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ditemukannya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banyak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audit yang </a:t>
            </a:r>
            <a:r>
              <a:rPr lang="en-US" b="0" dirty="0" err="1">
                <a:latin typeface="Century Gothic" pitchFamily="34" charset="0"/>
              </a:rPr>
              <a:t>cenderung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intimidasi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mulai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lelah</a:t>
            </a:r>
            <a:r>
              <a:rPr lang="en-US" b="0" dirty="0">
                <a:latin typeface="Century Gothic" pitchFamily="34" charset="0"/>
              </a:rPr>
              <a:t>.</a:t>
            </a:r>
          </a:p>
        </p:txBody>
      </p:sp>
      <p:sp>
        <p:nvSpPr>
          <p:cNvPr id="49156" name="Rectangle 20"/>
          <p:cNvSpPr>
            <a:spLocks noChangeArrowheads="1"/>
          </p:cNvSpPr>
          <p:nvPr/>
        </p:nvSpPr>
        <p:spPr bwMode="auto">
          <a:xfrm>
            <a:off x="3749290" y="4033838"/>
            <a:ext cx="581370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Melunakkan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menurunkan</a:t>
            </a:r>
            <a:r>
              <a:rPr lang="en-US" b="0" dirty="0">
                <a:latin typeface="Century Gothic" pitchFamily="34" charset="0"/>
              </a:rPr>
              <a:t> nada </a:t>
            </a:r>
            <a:r>
              <a:rPr lang="en-US" b="0" dirty="0" err="1">
                <a:latin typeface="Century Gothic" pitchFamily="34" charset="0"/>
              </a:rPr>
              <a:t>bicara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sehingga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berkesan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mencecar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memojokan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terbuka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mendengarkan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Menyelipkan</a:t>
            </a:r>
            <a:r>
              <a:rPr lang="en-US" b="0" dirty="0">
                <a:latin typeface="Century Gothic" pitchFamily="34" charset="0"/>
              </a:rPr>
              <a:t> humor </a:t>
            </a:r>
            <a:r>
              <a:rPr lang="en-US" b="0" dirty="0" err="1">
                <a:latin typeface="Century Gothic" pitchFamily="34" charset="0"/>
              </a:rPr>
              <a:t>segar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mencairkan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suasana</a:t>
            </a:r>
            <a:r>
              <a:rPr lang="en-US" b="0" dirty="0">
                <a:latin typeface="Century Gothic" pitchFamily="34" charset="0"/>
              </a:rPr>
              <a:t>.`</a:t>
            </a:r>
          </a:p>
        </p:txBody>
      </p:sp>
      <p:pic>
        <p:nvPicPr>
          <p:cNvPr id="49157" name="Picture 25" descr="91300001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997" y="1557338"/>
            <a:ext cx="283300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935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3400" indent="-533400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Sudden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533400" indent="-533400" defTabSz="628650" eaLnBrk="0" hangingPunct="0">
              <a:lnSpc>
                <a:spcPct val="90000"/>
              </a:lnSpc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mendadak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ketika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berlangsung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begitu</a:t>
            </a:r>
            <a:r>
              <a:rPr lang="en-US" b="0" dirty="0">
                <a:latin typeface="Century Gothic" pitchFamily="34" charset="0"/>
              </a:rPr>
              <a:t> auditor </a:t>
            </a:r>
            <a:r>
              <a:rPr lang="en-US" b="0" dirty="0" err="1">
                <a:latin typeface="Century Gothic" pitchFamily="34" charset="0"/>
              </a:rPr>
              <a:t>menemukan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temuan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dilakukan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oleh</a:t>
            </a:r>
            <a:r>
              <a:rPr lang="en-US" b="0" dirty="0">
                <a:latin typeface="Century Gothic" pitchFamily="34" charset="0"/>
              </a:rPr>
              <a:t> personal,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personal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khawatir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ditegur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atas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endParaRPr lang="en-US" b="0" dirty="0">
              <a:latin typeface="Century Gothic" pitchFamily="34" charset="0"/>
            </a:endParaRPr>
          </a:p>
          <a:p>
            <a:pPr marL="533400" indent="-533400" defTabSz="628650" eaLnBrk="0" hangingPunct="0">
              <a:lnSpc>
                <a:spcPct val="90000"/>
              </a:lnSpc>
            </a:pPr>
            <a:endParaRPr lang="en-US" b="0" dirty="0">
              <a:latin typeface="Century Gothic" pitchFamily="34" charset="0"/>
            </a:endParaRPr>
          </a:p>
        </p:txBody>
      </p:sp>
      <p:pic>
        <p:nvPicPr>
          <p:cNvPr id="50179" name="Picture 16" descr="1121300283"/>
          <p:cNvPicPr>
            <a:picLocks noChangeAspect="1" noChangeArrowheads="1"/>
          </p:cNvPicPr>
          <p:nvPr/>
        </p:nvPicPr>
        <p:blipFill>
          <a:blip r:embed="rId3" cstate="print"/>
          <a:srcRect l="21706" r="6564"/>
          <a:stretch>
            <a:fillRect/>
          </a:stretch>
        </p:blipFill>
        <p:spPr bwMode="auto">
          <a:xfrm>
            <a:off x="826878" y="1412776"/>
            <a:ext cx="2613954" cy="443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89" name="Rectangle 17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Sikap permusuhan dari auditee</a:t>
            </a:r>
          </a:p>
        </p:txBody>
      </p:sp>
      <p:sp>
        <p:nvSpPr>
          <p:cNvPr id="50181" name="Rectangle 19"/>
          <p:cNvSpPr>
            <a:spLocks noChangeArrowheads="1"/>
          </p:cNvSpPr>
          <p:nvPr/>
        </p:nvSpPr>
        <p:spPr bwMode="auto">
          <a:xfrm>
            <a:off x="3892211" y="3602038"/>
            <a:ext cx="5815289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Menjelaskan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bahwa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adalah</a:t>
            </a:r>
            <a:r>
              <a:rPr lang="en-US" b="0" dirty="0">
                <a:latin typeface="Century Gothic" pitchFamily="34" charset="0"/>
              </a:rPr>
              <a:t> audit sistem </a:t>
            </a:r>
            <a:r>
              <a:rPr lang="en-US" b="0" dirty="0" err="1">
                <a:latin typeface="Century Gothic" pitchFamily="34" charset="0"/>
              </a:rPr>
              <a:t>bukan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orang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u="sng" dirty="0" err="1">
                <a:latin typeface="Century Gothic" pitchFamily="34" charset="0"/>
              </a:rPr>
              <a:t>Penyimpangan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terjadi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mungkin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karena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ketidakjelasan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instruksi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kerja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jelas</a:t>
            </a:r>
            <a:r>
              <a:rPr lang="en-US" b="0" u="sng" dirty="0">
                <a:latin typeface="Century Gothic" pitchFamily="34" charset="0"/>
              </a:rPr>
              <a:t>) </a:t>
            </a:r>
            <a:r>
              <a:rPr lang="en-US" b="0" u="sng" dirty="0" err="1">
                <a:latin typeface="Century Gothic" pitchFamily="34" charset="0"/>
              </a:rPr>
              <a:t>atau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mengindikasikan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adanya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kelemahan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pada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dilakukannya</a:t>
            </a:r>
            <a:r>
              <a:rPr lang="en-US" b="0" u="sng" dirty="0">
                <a:latin typeface="Century Gothic" pitchFamily="34" charset="0"/>
              </a:rPr>
              <a:t> on the job training/ </a:t>
            </a:r>
            <a:r>
              <a:rPr lang="en-US" b="0" u="sng" dirty="0" err="1">
                <a:latin typeface="Century Gothic" pitchFamily="34" charset="0"/>
              </a:rPr>
              <a:t>sosialisasi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terhadap</a:t>
            </a:r>
            <a:r>
              <a:rPr lang="en-US" b="0" u="sng" dirty="0">
                <a:latin typeface="Century Gothic" pitchFamily="34" charset="0"/>
              </a:rPr>
              <a:t> sistem yang </a:t>
            </a:r>
            <a:r>
              <a:rPr lang="en-US" b="0" u="sng" dirty="0" err="1">
                <a:latin typeface="Century Gothic" pitchFamily="34" charset="0"/>
              </a:rPr>
              <a:t>baru</a:t>
            </a:r>
            <a:r>
              <a:rPr lang="en-US" b="0" u="sng" dirty="0">
                <a:latin typeface="Century Gothic" pitchFamily="34" charset="0"/>
              </a:rPr>
              <a:t>)`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D15C03-E795-410C-A4F0-5C7C5126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algn="just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Immediate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sikap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permusuhan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langsung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ditunjukkan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saat</a:t>
            </a:r>
            <a:r>
              <a:rPr lang="en-US" sz="1600" b="0" dirty="0">
                <a:latin typeface="Century Gothic" pitchFamily="34" charset="0"/>
              </a:rPr>
              <a:t> audit </a:t>
            </a:r>
            <a:r>
              <a:rPr lang="en-US" sz="1600" b="0" dirty="0" err="1">
                <a:latin typeface="Century Gothic" pitchFamily="34" charset="0"/>
              </a:rPr>
              <a:t>dimulai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misalnya</a:t>
            </a:r>
            <a:r>
              <a:rPr lang="en-US" sz="1600" b="0" dirty="0">
                <a:latin typeface="Century Gothic" pitchFamily="34" charset="0"/>
              </a:rPr>
              <a:t> : 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sibuk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bagaimana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kalau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minggu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depan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sebentar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lagi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meeting,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15 </a:t>
            </a:r>
            <a:r>
              <a:rPr lang="en-US" sz="1600" b="0" dirty="0" err="1">
                <a:latin typeface="Century Gothic" pitchFamily="34" charset="0"/>
              </a:rPr>
              <a:t>menit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1600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biasanya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meng-indikasikan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lemahnya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suppot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, audit </a:t>
            </a:r>
            <a:r>
              <a:rPr lang="en-US" sz="1600" b="0" dirty="0" err="1">
                <a:latin typeface="Century Gothic" pitchFamily="34" charset="0"/>
              </a:rPr>
              <a:t>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dianggap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program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 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Sikap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permusuhan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dari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auditee</a:t>
            </a:r>
            <a:endParaRPr lang="en-US" sz="44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3800106" y="3933826"/>
            <a:ext cx="5815289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u="sng" dirty="0" err="1">
                <a:latin typeface="Century Gothic" pitchFamily="34" charset="0"/>
              </a:rPr>
              <a:t>Tidak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perlu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ribut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dengan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auditee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cek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apakah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kebetulan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urusan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mendadak</a:t>
            </a:r>
            <a:r>
              <a:rPr lang="en-US" sz="1600" b="0" dirty="0">
                <a:latin typeface="Century Gothic" pitchFamily="34" charset="0"/>
              </a:rPr>
              <a:t> (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diduga</a:t>
            </a:r>
            <a:r>
              <a:rPr lang="en-US" sz="1600" b="0" dirty="0">
                <a:latin typeface="Century Gothic" pitchFamily="34" charset="0"/>
              </a:rPr>
              <a:t>) yang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,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ditinggalkan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atur</a:t>
            </a:r>
            <a:r>
              <a:rPr lang="en-US" sz="1600" b="0" dirty="0">
                <a:latin typeface="Century Gothic" pitchFamily="34" charset="0"/>
              </a:rPr>
              <a:t> schedule </a:t>
            </a:r>
            <a:r>
              <a:rPr lang="en-US" sz="1600" b="0" dirty="0" err="1">
                <a:latin typeface="Century Gothic" pitchFamily="34" charset="0"/>
              </a:rPr>
              <a:t>penggantinya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tersebut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terjadi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karena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kurangnya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komitment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catat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informasikan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Lead Auditor. Lead auditor </a:t>
            </a:r>
            <a:r>
              <a:rPr lang="en-US" sz="1600" b="0" dirty="0" err="1">
                <a:latin typeface="Century Gothic" pitchFamily="34" charset="0"/>
              </a:rPr>
              <a:t>akan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menyampaikan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 </a:t>
            </a:r>
            <a:endParaRPr lang="en-US" sz="1600" b="0" u="sng" dirty="0">
              <a:latin typeface="Century Gothic" pitchFamily="34" charset="0"/>
            </a:endParaRPr>
          </a:p>
        </p:txBody>
      </p:sp>
      <p:pic>
        <p:nvPicPr>
          <p:cNvPr id="51205" name="Picture 7" descr="1121300283"/>
          <p:cNvPicPr>
            <a:picLocks noChangeAspect="1" noChangeArrowheads="1"/>
          </p:cNvPicPr>
          <p:nvPr/>
        </p:nvPicPr>
        <p:blipFill>
          <a:blip r:embed="rId3" cstate="print"/>
          <a:srcRect l="21706" r="6564"/>
          <a:stretch>
            <a:fillRect/>
          </a:stretch>
        </p:blipFill>
        <p:spPr bwMode="auto">
          <a:xfrm>
            <a:off x="892462" y="1524000"/>
            <a:ext cx="2651975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1C1893-40BA-4320-B178-43394A73D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7321548" y="2228343"/>
            <a:ext cx="24955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SISTEM MANAJEMEN MUTU</a:t>
            </a:r>
          </a:p>
        </p:txBody>
      </p:sp>
      <p:sp>
        <p:nvSpPr>
          <p:cNvPr id="26" name="Rectangle 3"/>
          <p:cNvSpPr>
            <a:spLocks noChangeAspect="1" noChangeArrowheads="1"/>
          </p:cNvSpPr>
          <p:nvPr/>
        </p:nvSpPr>
        <p:spPr bwMode="auto">
          <a:xfrm>
            <a:off x="7321548" y="2588706"/>
            <a:ext cx="24161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ISO 9001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8.4.1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Memilih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supplier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berdasarkan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kemampuan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4"/>
          <p:cNvSpPr>
            <a:spLocks noChangeAspect="1" noChangeArrowheads="1"/>
          </p:cNvSpPr>
          <p:nvPr/>
        </p:nvSpPr>
        <p:spPr bwMode="auto">
          <a:xfrm>
            <a:off x="1471610" y="307468"/>
            <a:ext cx="32750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2 “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keterkaitan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antar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  <a:endParaRPr lang="en-US" altLang="en-US" sz="1200" u="sng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8" name="AutoShape 5"/>
          <p:cNvSpPr>
            <a:spLocks/>
          </p:cNvSpPr>
          <p:nvPr/>
        </p:nvSpPr>
        <p:spPr bwMode="auto">
          <a:xfrm rot="5400000" flipV="1">
            <a:off x="7071516" y="-433100"/>
            <a:ext cx="420687" cy="4445000"/>
          </a:xfrm>
          <a:prstGeom prst="leftBrace">
            <a:avLst>
              <a:gd name="adj1" fmla="val 647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29" name="Rectangle 6"/>
          <p:cNvSpPr>
            <a:spLocks noChangeAspect="1" noChangeArrowheads="1"/>
          </p:cNvSpPr>
          <p:nvPr/>
        </p:nvSpPr>
        <p:spPr bwMode="auto">
          <a:xfrm>
            <a:off x="5527673" y="931356"/>
            <a:ext cx="33512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1 “SMM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0" name="AutoShape 7"/>
          <p:cNvSpPr>
            <a:spLocks/>
          </p:cNvSpPr>
          <p:nvPr/>
        </p:nvSpPr>
        <p:spPr bwMode="auto">
          <a:xfrm rot="5400000">
            <a:off x="2923379" y="-650588"/>
            <a:ext cx="215900" cy="3430588"/>
          </a:xfrm>
          <a:prstGeom prst="leftBrace">
            <a:avLst>
              <a:gd name="adj1" fmla="val 9732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31" name="Rectangle 8"/>
          <p:cNvSpPr>
            <a:spLocks noChangeAspect="1" noChangeArrowheads="1"/>
          </p:cNvSpPr>
          <p:nvPr/>
        </p:nvSpPr>
        <p:spPr bwMode="auto">
          <a:xfrm>
            <a:off x="655635" y="915481"/>
            <a:ext cx="167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Prosedur vs form</a:t>
            </a:r>
          </a:p>
        </p:txBody>
      </p:sp>
      <p:sp>
        <p:nvSpPr>
          <p:cNvPr id="32" name="Rectangle 9"/>
          <p:cNvSpPr>
            <a:spLocks noChangeAspect="1" noChangeArrowheads="1"/>
          </p:cNvSpPr>
          <p:nvPr/>
        </p:nvSpPr>
        <p:spPr bwMode="auto">
          <a:xfrm>
            <a:off x="3877758" y="544952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Aktual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dijalankan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3" name="Group 58"/>
          <p:cNvGraphicFramePr>
            <a:graphicFrameLocks noGrp="1"/>
          </p:cNvGraphicFramePr>
          <p:nvPr>
            <p:extLst/>
          </p:nvPr>
        </p:nvGraphicFramePr>
        <p:xfrm>
          <a:off x="693735" y="1423481"/>
          <a:ext cx="2208213" cy="1884362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43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Seleksi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Mempunyai NPWP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9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Kualitas sample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warehouse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Rata-rata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</a:rPr>
                        <a:t>R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 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  <a:sym typeface="Wingdings 2" pitchFamily="18" charset="2"/>
                        </a:rPr>
                        <a:t>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Rectangle 35"/>
          <p:cNvSpPr>
            <a:spLocks noChangeAspect="1" noChangeArrowheads="1"/>
          </p:cNvSpPr>
          <p:nvPr/>
        </p:nvSpPr>
        <p:spPr bwMode="auto">
          <a:xfrm>
            <a:off x="5684835" y="4519106"/>
            <a:ext cx="33512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3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penerapan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dilakukan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 </a:t>
            </a:r>
          </a:p>
          <a:p>
            <a:pPr algn="ctr" eaLnBrk="1" hangingPunct="1"/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36"/>
          <p:cNvSpPr>
            <a:spLocks noChangeAspect="1" noChangeArrowheads="1"/>
          </p:cNvSpPr>
          <p:nvPr/>
        </p:nvSpPr>
        <p:spPr bwMode="auto">
          <a:xfrm>
            <a:off x="808828" y="5996793"/>
            <a:ext cx="30416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4 “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Produk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Spesifikasi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(standard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diikuti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36" name="Group 37"/>
          <p:cNvGraphicFramePr>
            <a:graphicFrameLocks noGrp="1"/>
          </p:cNvGraphicFramePr>
          <p:nvPr>
            <p:extLst/>
          </p:nvPr>
        </p:nvGraphicFramePr>
        <p:xfrm>
          <a:off x="927098" y="3944431"/>
          <a:ext cx="2208212" cy="1655762"/>
        </p:xfrm>
        <a:graphic>
          <a:graphicData uri="http://schemas.openxmlformats.org/drawingml/2006/table">
            <a:tbl>
              <a:tblPr/>
              <a:tblGrid>
                <a:gridCol w="10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Standard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Kelulusan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Aktual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&gt;6</a:t>
                      </a: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 ada supplier yang nilai seleksinya dibawah dari 6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AutoShape 48"/>
          <p:cNvSpPr>
            <a:spLocks noChangeArrowheads="1"/>
          </p:cNvSpPr>
          <p:nvPr/>
        </p:nvSpPr>
        <p:spPr bwMode="auto">
          <a:xfrm flipH="1">
            <a:off x="6775448" y="2660143"/>
            <a:ext cx="701675" cy="57626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8" name="Picture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0" y="2299781"/>
            <a:ext cx="2495550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50"/>
          <p:cNvSpPr>
            <a:spLocks noChangeArrowheads="1"/>
          </p:cNvSpPr>
          <p:nvPr/>
        </p:nvSpPr>
        <p:spPr bwMode="auto">
          <a:xfrm rot="16200000" flipH="1">
            <a:off x="4483894" y="4756891"/>
            <a:ext cx="647700" cy="623887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" name="AutoShape 51"/>
          <p:cNvSpPr>
            <a:spLocks/>
          </p:cNvSpPr>
          <p:nvPr/>
        </p:nvSpPr>
        <p:spPr bwMode="auto">
          <a:xfrm>
            <a:off x="5684835" y="3942843"/>
            <a:ext cx="544513" cy="2089150"/>
          </a:xfrm>
          <a:prstGeom prst="rightBrace">
            <a:avLst>
              <a:gd name="adj1" fmla="val 319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1" name="AutoShape 52"/>
          <p:cNvSpPr>
            <a:spLocks noChangeArrowheads="1"/>
          </p:cNvSpPr>
          <p:nvPr/>
        </p:nvSpPr>
        <p:spPr bwMode="auto">
          <a:xfrm rot="1006199" flipH="1">
            <a:off x="3109910" y="2071181"/>
            <a:ext cx="109220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" name="AutoShape 53"/>
          <p:cNvSpPr>
            <a:spLocks/>
          </p:cNvSpPr>
          <p:nvPr/>
        </p:nvSpPr>
        <p:spPr bwMode="auto">
          <a:xfrm rot="16200000" flipV="1">
            <a:off x="2113754" y="4172237"/>
            <a:ext cx="431800" cy="3430588"/>
          </a:xfrm>
          <a:prstGeom prst="leftBrace">
            <a:avLst>
              <a:gd name="adj1" fmla="val 486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3" name="AutoShape 54"/>
          <p:cNvSpPr>
            <a:spLocks noChangeArrowheads="1"/>
          </p:cNvSpPr>
          <p:nvPr/>
        </p:nvSpPr>
        <p:spPr bwMode="auto">
          <a:xfrm rot="19195635" flipH="1">
            <a:off x="3213098" y="3436431"/>
            <a:ext cx="85725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2568" y="228600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7C5A4-5451-4B2B-9D58-7BFDAEF8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0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357297"/>
          </a:xfrm>
          <a:solidFill>
            <a:srgbClr val="7030A0"/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Sampling</a:t>
            </a:r>
          </a:p>
        </p:txBody>
      </p:sp>
      <p:sp>
        <p:nvSpPr>
          <p:cNvPr id="8499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278496" y="1714609"/>
            <a:ext cx="5068525" cy="4824412"/>
          </a:xfrm>
          <a:noFill/>
        </p:spPr>
        <p:txBody>
          <a:bodyPr/>
          <a:lstStyle/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terbatas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sampling,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sampling </a:t>
            </a:r>
            <a:r>
              <a:rPr lang="en-US" sz="1800" dirty="0" err="1"/>
              <a:t>a.l</a:t>
            </a:r>
            <a:r>
              <a:rPr lang="en-US" sz="1800" dirty="0"/>
              <a:t>;</a:t>
            </a:r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Vertical Slice Sampling                                                                                     </a:t>
            </a:r>
            <a:r>
              <a:rPr lang="en-US" sz="1800" dirty="0" err="1"/>
              <a:t>Mengambil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sample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kesesuaiannya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element Quality system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yang </a:t>
            </a:r>
            <a:r>
              <a:rPr lang="en-US" sz="1800" dirty="0" err="1"/>
              <a:t>terkait</a:t>
            </a:r>
            <a:endParaRPr lang="en-US" sz="1800" dirty="0"/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Horizontal Slice Sampling                                                                                 </a:t>
            </a:r>
            <a:r>
              <a:rPr lang="en-US" sz="1800" dirty="0" err="1"/>
              <a:t>Konsentrasi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quality system </a:t>
            </a:r>
            <a:r>
              <a:rPr lang="en-US" sz="1800" dirty="0" err="1"/>
              <a:t>dan</a:t>
            </a:r>
            <a:r>
              <a:rPr lang="en-US" sz="1800" dirty="0"/>
              <a:t> 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sample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None/>
            </a:pP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umumnya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70</a:t>
            </a:fld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1" y="1628800"/>
            <a:ext cx="4078025" cy="4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AutoShape 35"/>
          <p:cNvSpPr>
            <a:spLocks noChangeArrowheads="1"/>
          </p:cNvSpPr>
          <p:nvPr/>
        </p:nvSpPr>
        <p:spPr bwMode="auto">
          <a:xfrm rot="-1854066">
            <a:off x="6531481" y="701676"/>
            <a:ext cx="1346632" cy="1069975"/>
          </a:xfrm>
          <a:prstGeom prst="moon">
            <a:avLst>
              <a:gd name="adj" fmla="val 11190"/>
            </a:avLst>
          </a:prstGeom>
          <a:gradFill rotWithShape="1">
            <a:gsLst>
              <a:gs pos="0">
                <a:srgbClr val="FF0000"/>
              </a:gs>
              <a:gs pos="100000">
                <a:srgbClr val="FF9999"/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630440" y="1857364"/>
            <a:ext cx="8697525" cy="868363"/>
          </a:xfrm>
          <a:noFill/>
        </p:spPr>
        <p:txBody>
          <a:bodyPr anchor="b">
            <a:normAutofit fontScale="90000"/>
          </a:bodyPr>
          <a:lstStyle/>
          <a:p>
            <a:pPr algn="ctr" eaLnBrk="1" hangingPunct="1"/>
            <a:r>
              <a:rPr lang="en-US" sz="2400" b="0" dirty="0" err="1"/>
              <a:t>Jika</a:t>
            </a:r>
            <a:r>
              <a:rPr lang="en-US" sz="2400" b="0" dirty="0"/>
              <a:t> </a:t>
            </a:r>
            <a:r>
              <a:rPr lang="en-US" sz="2400" b="0" dirty="0" err="1"/>
              <a:t>suatu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terdeteksi</a:t>
            </a:r>
            <a:r>
              <a:rPr lang="en-US" sz="2400" b="0" dirty="0"/>
              <a:t> </a:t>
            </a:r>
            <a:r>
              <a:rPr lang="en-US" sz="2400" b="0" dirty="0" err="1"/>
              <a:t>melalui</a:t>
            </a:r>
            <a:r>
              <a:rPr lang="en-US" sz="2400" b="0" dirty="0"/>
              <a:t> vertical slice, horizontal slice sampling </a:t>
            </a:r>
            <a:r>
              <a:rPr lang="en-US" sz="2400" b="0" dirty="0" err="1"/>
              <a:t>harus</a:t>
            </a:r>
            <a:r>
              <a:rPr lang="en-US" sz="2400" b="0" dirty="0"/>
              <a:t>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menentukan</a:t>
            </a:r>
            <a:r>
              <a:rPr lang="en-US" sz="2400" b="0" dirty="0"/>
              <a:t> </a:t>
            </a:r>
            <a:r>
              <a:rPr lang="en-US" sz="2400" b="0" dirty="0" err="1"/>
              <a:t>kedalaman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keseriusan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tsb</a:t>
            </a:r>
            <a:r>
              <a:rPr lang="en-US" sz="2400" b="0" dirty="0"/>
              <a:t> !!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71</a:t>
            </a:fld>
            <a:endParaRPr lang="id-ID"/>
          </a:p>
        </p:txBody>
      </p:sp>
      <p:sp>
        <p:nvSpPr>
          <p:cNvPr id="86020" name="AutoShape 28" descr="Narrow horizontal"/>
          <p:cNvSpPr>
            <a:spLocks noChangeArrowheads="1"/>
          </p:cNvSpPr>
          <p:nvPr/>
        </p:nvSpPr>
        <p:spPr bwMode="auto">
          <a:xfrm>
            <a:off x="139745" y="476250"/>
            <a:ext cx="9766255" cy="865188"/>
          </a:xfrm>
          <a:prstGeom prst="parallelogram">
            <a:avLst>
              <a:gd name="adj" fmla="val 50884"/>
            </a:avLst>
          </a:prstGeom>
          <a:pattFill prst="narHorz">
            <a:fgClr>
              <a:srgbClr val="FFFFCC"/>
            </a:fgClr>
            <a:bgClr>
              <a:srgbClr val="FF5050"/>
            </a:bgClr>
          </a:patt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b="0">
              <a:latin typeface="Arial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06563" y="22225"/>
            <a:ext cx="1422856" cy="1062038"/>
            <a:chOff x="4790" y="14"/>
            <a:chExt cx="896" cy="669"/>
          </a:xfrm>
        </p:grpSpPr>
        <p:sp>
          <p:nvSpPr>
            <p:cNvPr id="86042" name="AutoShape 32"/>
            <p:cNvSpPr>
              <a:spLocks noChangeArrowheads="1"/>
            </p:cNvSpPr>
            <p:nvPr/>
          </p:nvSpPr>
          <p:spPr bwMode="auto">
            <a:xfrm rot="8849984">
              <a:off x="4790" y="14"/>
              <a:ext cx="896" cy="669"/>
            </a:xfrm>
            <a:prstGeom prst="moon">
              <a:avLst>
                <a:gd name="adj" fmla="val 12912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43" name="AutoShape 33"/>
            <p:cNvSpPr>
              <a:spLocks noChangeArrowheads="1"/>
            </p:cNvSpPr>
            <p:nvPr/>
          </p:nvSpPr>
          <p:spPr bwMode="auto">
            <a:xfrm rot="8824515">
              <a:off x="5021" y="70"/>
              <a:ext cx="526" cy="467"/>
            </a:xfrm>
            <a:prstGeom prst="moon">
              <a:avLst>
                <a:gd name="adj" fmla="val 14759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</p:grpSp>
      <p:pic>
        <p:nvPicPr>
          <p:cNvPr id="86022" name="Picture 34" descr="newyel_1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1977" y="144464"/>
            <a:ext cx="2232741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3368168" y="3071810"/>
            <a:ext cx="5997909" cy="3325813"/>
            <a:chOff x="2212" y="2035"/>
            <a:chExt cx="3686" cy="1948"/>
          </a:xfrm>
        </p:grpSpPr>
        <p:sp>
          <p:nvSpPr>
            <p:cNvPr id="86026" name="Line 65"/>
            <p:cNvSpPr>
              <a:spLocks noChangeShapeType="1"/>
            </p:cNvSpPr>
            <p:nvPr/>
          </p:nvSpPr>
          <p:spPr bwMode="auto">
            <a:xfrm>
              <a:off x="3981" y="2035"/>
              <a:ext cx="0" cy="18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27" name="AutoShape 66"/>
            <p:cNvSpPr>
              <a:spLocks noChangeArrowheads="1"/>
            </p:cNvSpPr>
            <p:nvPr/>
          </p:nvSpPr>
          <p:spPr bwMode="auto">
            <a:xfrm>
              <a:off x="3075" y="301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8" name="AutoShape 67"/>
            <p:cNvSpPr>
              <a:spLocks noChangeArrowheads="1"/>
            </p:cNvSpPr>
            <p:nvPr/>
          </p:nvSpPr>
          <p:spPr bwMode="auto">
            <a:xfrm>
              <a:off x="2666" y="263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9" name="AutoShape 68"/>
            <p:cNvSpPr>
              <a:spLocks noChangeArrowheads="1"/>
            </p:cNvSpPr>
            <p:nvPr/>
          </p:nvSpPr>
          <p:spPr bwMode="auto">
            <a:xfrm>
              <a:off x="3074" y="225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30" name="Line 69"/>
            <p:cNvSpPr>
              <a:spLocks noChangeShapeType="1"/>
            </p:cNvSpPr>
            <p:nvPr/>
          </p:nvSpPr>
          <p:spPr bwMode="auto">
            <a:xfrm>
              <a:off x="3092" y="2426"/>
              <a:ext cx="210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Text Box 70"/>
            <p:cNvSpPr txBox="1">
              <a:spLocks noChangeArrowheads="1"/>
            </p:cNvSpPr>
            <p:nvPr/>
          </p:nvSpPr>
          <p:spPr bwMode="auto">
            <a:xfrm>
              <a:off x="3028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1</a:t>
              </a:r>
            </a:p>
          </p:txBody>
        </p:sp>
        <p:sp>
          <p:nvSpPr>
            <p:cNvPr id="86032" name="Text Box 71"/>
            <p:cNvSpPr txBox="1">
              <a:spLocks noChangeArrowheads="1"/>
            </p:cNvSpPr>
            <p:nvPr/>
          </p:nvSpPr>
          <p:spPr bwMode="auto">
            <a:xfrm>
              <a:off x="4525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2</a:t>
              </a:r>
            </a:p>
          </p:txBody>
        </p:sp>
        <p:sp>
          <p:nvSpPr>
            <p:cNvPr id="86033" name="Text Box 72"/>
            <p:cNvSpPr txBox="1">
              <a:spLocks noChangeArrowheads="1"/>
            </p:cNvSpPr>
            <p:nvPr/>
          </p:nvSpPr>
          <p:spPr bwMode="auto">
            <a:xfrm>
              <a:off x="5341" y="2442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4</a:t>
              </a:r>
            </a:p>
          </p:txBody>
        </p:sp>
        <p:sp>
          <p:nvSpPr>
            <p:cNvPr id="86034" name="Line 73"/>
            <p:cNvSpPr>
              <a:spLocks noChangeShapeType="1"/>
            </p:cNvSpPr>
            <p:nvPr/>
          </p:nvSpPr>
          <p:spPr bwMode="auto">
            <a:xfrm flipV="1">
              <a:off x="3618" y="2263"/>
              <a:ext cx="68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5" name="Line 74"/>
            <p:cNvSpPr>
              <a:spLocks noChangeShapeType="1"/>
            </p:cNvSpPr>
            <p:nvPr/>
          </p:nvSpPr>
          <p:spPr bwMode="auto">
            <a:xfrm>
              <a:off x="3890" y="2121"/>
              <a:ext cx="0" cy="18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36" name="Text Box 75"/>
            <p:cNvSpPr txBox="1">
              <a:spLocks noChangeArrowheads="1"/>
            </p:cNvSpPr>
            <p:nvPr/>
          </p:nvSpPr>
          <p:spPr bwMode="auto">
            <a:xfrm>
              <a:off x="4072" y="2668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Management Review</a:t>
              </a:r>
            </a:p>
          </p:txBody>
        </p:sp>
        <p:sp>
          <p:nvSpPr>
            <p:cNvPr id="86037" name="Line 76"/>
            <p:cNvSpPr>
              <a:spLocks noChangeShapeType="1"/>
            </p:cNvSpPr>
            <p:nvPr/>
          </p:nvSpPr>
          <p:spPr bwMode="auto">
            <a:xfrm flipV="1">
              <a:off x="2801" y="2478"/>
              <a:ext cx="680" cy="4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8" name="Text Box 77"/>
            <p:cNvSpPr txBox="1">
              <a:spLocks noChangeArrowheads="1"/>
            </p:cNvSpPr>
            <p:nvPr/>
          </p:nvSpPr>
          <p:spPr bwMode="auto">
            <a:xfrm>
              <a:off x="2212" y="2432"/>
              <a:ext cx="611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3</a:t>
              </a:r>
            </a:p>
          </p:txBody>
        </p:sp>
        <p:sp>
          <p:nvSpPr>
            <p:cNvPr id="86039" name="Line 78"/>
            <p:cNvSpPr>
              <a:spLocks noChangeShapeType="1"/>
            </p:cNvSpPr>
            <p:nvPr/>
          </p:nvSpPr>
          <p:spPr bwMode="auto">
            <a:xfrm flipV="1">
              <a:off x="4661" y="2523"/>
              <a:ext cx="6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0" name="Text Box 79"/>
            <p:cNvSpPr txBox="1">
              <a:spLocks noChangeArrowheads="1"/>
            </p:cNvSpPr>
            <p:nvPr/>
          </p:nvSpPr>
          <p:spPr bwMode="auto">
            <a:xfrm>
              <a:off x="2759" y="30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Kepuasan</a:t>
              </a:r>
              <a:r>
                <a:rPr lang="en-US" sz="1200" b="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Pelanggan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  <p:sp>
          <p:nvSpPr>
            <p:cNvPr id="86041" name="Text Box 80"/>
            <p:cNvSpPr txBox="1">
              <a:spLocks noChangeArrowheads="1"/>
            </p:cNvSpPr>
            <p:nvPr/>
          </p:nvSpPr>
          <p:spPr bwMode="auto">
            <a:xfrm>
              <a:off x="3971" y="34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Realisasi</a:t>
              </a:r>
              <a:r>
                <a:rPr lang="en-US" sz="120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produk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</p:grpSp>
      <p:sp>
        <p:nvSpPr>
          <p:cNvPr id="30" name="Rectangle 1026"/>
          <p:cNvSpPr txBox="1">
            <a:spLocks noChangeArrowheads="1"/>
          </p:cNvSpPr>
          <p:nvPr/>
        </p:nvSpPr>
        <p:spPr bwMode="auto">
          <a:xfrm>
            <a:off x="898944" y="346060"/>
            <a:ext cx="8697526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Teknik-teknik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 Sampling</a:t>
            </a:r>
          </a:p>
        </p:txBody>
      </p:sp>
      <p:pic>
        <p:nvPicPr>
          <p:cNvPr id="259080" name="Picture 8" descr="https://encrypted-tbn0.gstatic.com/images?q=tbn:ANd9GcQ4X3XZFl5PZZK9U9yd_6THMYSw_-_GtCTh3_emJgYBzaW6HtTS0A"/>
          <p:cNvPicPr>
            <a:picLocks noChangeAspect="1" noChangeArrowheads="1"/>
          </p:cNvPicPr>
          <p:nvPr/>
        </p:nvPicPr>
        <p:blipFill>
          <a:blip r:embed="rId4" cstate="print"/>
          <a:srcRect l="5405" t="6087" r="5405" b="2614"/>
          <a:stretch>
            <a:fillRect/>
          </a:stretch>
        </p:blipFill>
        <p:spPr bwMode="auto">
          <a:xfrm>
            <a:off x="666720" y="3286124"/>
            <a:ext cx="2357454" cy="2143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88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58" y="44450"/>
            <a:ext cx="8915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Berlin Sans FB" pitchFamily="34" charset="0"/>
              </a:rPr>
              <a:t>TEKNIK SAMPLING UNTUK MAMPU MENGGALI KELEMAHAN SISTEM 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100168" y="2022673"/>
            <a:ext cx="1462088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dirty="0"/>
              <a:t>Sampling </a:t>
            </a:r>
          </a:p>
          <a:p>
            <a:pPr algn="ctr"/>
            <a:r>
              <a:rPr lang="en-US" sz="2400" b="0" dirty="0" err="1"/>
              <a:t>sistem</a:t>
            </a:r>
            <a:endParaRPr lang="en-US" sz="2400" b="0" dirty="0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535393" y="1311534"/>
            <a:ext cx="2552700" cy="6778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/>
              <a:t>Sample pada area </a:t>
            </a:r>
          </a:p>
          <a:p>
            <a:pPr algn="ctr"/>
            <a:r>
              <a:rPr lang="en-US" b="0"/>
              <a:t>yang tidak </a:t>
            </a:r>
            <a:r>
              <a:rPr lang="en-US" sz="2000" b="0"/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763993" y="2708499"/>
            <a:ext cx="2181225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Sample pada area</a:t>
            </a:r>
          </a:p>
          <a:p>
            <a:pPr algn="ctr"/>
            <a:r>
              <a:rPr lang="en-US" sz="2000" b="0"/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7335868" y="1311534"/>
            <a:ext cx="1855788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Possibility </a:t>
            </a:r>
          </a:p>
          <a:p>
            <a:pPr algn="ctr"/>
            <a:r>
              <a:rPr lang="en-US" sz="2000" b="0"/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7041232" y="2276699"/>
            <a:ext cx="2695544" cy="19383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/>
              <a:t>Possibility </a:t>
            </a:r>
          </a:p>
          <a:p>
            <a:pPr algn="ctr"/>
            <a:r>
              <a:rPr lang="en-US" sz="2000" b="0" dirty="0" err="1"/>
              <a:t>temuan</a:t>
            </a:r>
            <a:r>
              <a:rPr lang="en-US" sz="2000" b="0" dirty="0"/>
              <a:t> </a:t>
            </a:r>
            <a:r>
              <a:rPr lang="en-US" sz="2000" b="0" dirty="0" err="1"/>
              <a:t>tinggi</a:t>
            </a:r>
            <a:endParaRPr lang="en-US" sz="2000" b="0" dirty="0"/>
          </a:p>
          <a:p>
            <a:pPr algn="ctr"/>
            <a:r>
              <a:rPr lang="en-US" sz="2000" b="0" dirty="0"/>
              <a:t>+</a:t>
            </a:r>
          </a:p>
          <a:p>
            <a:pPr algn="ctr"/>
            <a:r>
              <a:rPr lang="en-US" sz="2000" b="0" dirty="0" err="1"/>
              <a:t>Potensi</a:t>
            </a:r>
            <a:r>
              <a:rPr lang="en-US" sz="2000" b="0" dirty="0"/>
              <a:t> </a:t>
            </a:r>
            <a:r>
              <a:rPr lang="en-US" sz="2000" b="0" dirty="0" err="1"/>
              <a:t>melihat</a:t>
            </a:r>
            <a:endParaRPr lang="en-US" sz="2000" b="0" dirty="0"/>
          </a:p>
          <a:p>
            <a:pPr algn="ctr"/>
            <a:r>
              <a:rPr lang="en-US" sz="2000" b="0" dirty="0" err="1"/>
              <a:t>ketidak</a:t>
            </a:r>
            <a:r>
              <a:rPr lang="en-US" sz="2000" b="0" dirty="0"/>
              <a:t> </a:t>
            </a:r>
            <a:r>
              <a:rPr lang="en-US" sz="2000" b="0" dirty="0" err="1"/>
              <a:t>efektifan</a:t>
            </a:r>
            <a:r>
              <a:rPr lang="en-US" sz="2000" b="0" dirty="0"/>
              <a:t> </a:t>
            </a:r>
          </a:p>
          <a:p>
            <a:pPr algn="ctr"/>
            <a:r>
              <a:rPr lang="en-US" sz="2000" b="0" dirty="0" err="1"/>
              <a:t>sistem</a:t>
            </a:r>
            <a:endParaRPr lang="en-US" sz="2000" b="0" dirty="0"/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6105128" y="2852961"/>
            <a:ext cx="863600" cy="503238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6177136" y="1455997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611468" y="1598872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682906" y="2722786"/>
            <a:ext cx="935037" cy="503238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225581" y="4292824"/>
            <a:ext cx="8156575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buFontTx/>
              <a:buChar char="-"/>
            </a:pPr>
            <a:r>
              <a:rPr lang="en-US" b="0" dirty="0" err="1"/>
              <a:t>Cek</a:t>
            </a:r>
            <a:r>
              <a:rPr lang="en-US" b="0" dirty="0"/>
              <a:t> Performa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terjadi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masalah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pada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area sampling </a:t>
            </a:r>
            <a:r>
              <a:rPr lang="en-US" b="0" dirty="0" err="1">
                <a:sym typeface="Wingdings" pitchFamily="2" charset="2"/>
              </a:rPr>
              <a:t>saat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melaksanakan</a:t>
            </a:r>
            <a:r>
              <a:rPr lang="en-US" b="0" dirty="0">
                <a:sym typeface="Wingdings" pitchFamily="2" charset="2"/>
              </a:rPr>
              <a:t> audit </a:t>
            </a:r>
            <a:r>
              <a:rPr lang="en-US" b="0" dirty="0" err="1">
                <a:sym typeface="Wingdings" pitchFamily="2" charset="2"/>
              </a:rPr>
              <a:t>produksi</a:t>
            </a:r>
            <a:r>
              <a:rPr lang="en-US" b="0" dirty="0">
                <a:sym typeface="Wingdings" pitchFamily="2" charset="2"/>
              </a:rPr>
              <a:t> </a:t>
            </a:r>
          </a:p>
          <a:p>
            <a:pPr marL="174625" indent="-174625">
              <a:buFontTx/>
              <a:buChar char="-"/>
            </a:pPr>
            <a:r>
              <a:rPr lang="en-US" b="0" dirty="0"/>
              <a:t>Audit </a:t>
            </a:r>
            <a:r>
              <a:rPr lang="en-US" b="0" dirty="0" err="1"/>
              <a:t>perawatan</a:t>
            </a:r>
            <a:r>
              <a:rPr lang="en-US" b="0" dirty="0"/>
              <a:t> </a:t>
            </a:r>
            <a:r>
              <a:rPr lang="en-US" b="0" dirty="0" err="1"/>
              <a:t>infrastruktur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tanyakan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apa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pilihan</a:t>
            </a:r>
            <a:r>
              <a:rPr lang="en-US" b="0" dirty="0">
                <a:sym typeface="Wingdings" pitchFamily="2" charset="2"/>
              </a:rPr>
              <a:t> sampling</a:t>
            </a:r>
          </a:p>
          <a:p>
            <a:pPr marL="174625" indent="-174625">
              <a:buFontTx/>
              <a:buChar char="-"/>
            </a:pPr>
            <a:r>
              <a:rPr lang="en-US" b="0" dirty="0">
                <a:sym typeface="Wingdings" pitchFamily="2" charset="2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38158" cy="6858000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364EDD-2501-48C4-9FF3-8D520A2C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66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5552" y="125760"/>
            <a:ext cx="4950620" cy="1143000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238092" y="1357298"/>
            <a:ext cx="8785779" cy="5357826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kelemahan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audit: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ISO 9001:2015, </a:t>
            </a:r>
          </a:p>
          <a:p>
            <a:pPr lvl="1" eaLnBrk="1" hangingPunct="1">
              <a:lnSpc>
                <a:spcPct val="130000"/>
              </a:lnSpc>
              <a:buNone/>
            </a:pPr>
            <a:r>
              <a:rPr lang="en-US" sz="1800" dirty="0"/>
              <a:t>	ISO 14001, ISO 45001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?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corrective action ?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review 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kreatif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menggali</a:t>
            </a:r>
            <a:r>
              <a:rPr lang="en-US" sz="1800" dirty="0"/>
              <a:t> </a:t>
            </a:r>
            <a:r>
              <a:rPr lang="en-US" sz="1800" dirty="0" err="1"/>
              <a:t>kelemahan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, </a:t>
            </a:r>
            <a:r>
              <a:rPr lang="en-US" sz="1800" dirty="0" err="1"/>
              <a:t>percaya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pernyataan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/>
              <a:t>Audit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bersifat</a:t>
            </a:r>
            <a:r>
              <a:rPr lang="en-US" sz="1800" dirty="0"/>
              <a:t> </a:t>
            </a:r>
            <a:r>
              <a:rPr lang="en-US" sz="1800" dirty="0" err="1"/>
              <a:t>wawancara</a:t>
            </a:r>
            <a:r>
              <a:rPr lang="en-US" sz="18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Puas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keberadaan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,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observasi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lapangan</a:t>
            </a:r>
            <a:endParaRPr lang="en-US" sz="1800" dirty="0"/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Menyatakan</a:t>
            </a:r>
            <a:r>
              <a:rPr lang="en-US" sz="1800" dirty="0"/>
              <a:t> OK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diberikan</a:t>
            </a:r>
            <a:r>
              <a:rPr lang="en-US" sz="1800" dirty="0"/>
              <a:t>,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15552" y="1196752"/>
            <a:ext cx="329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9435" y="116632"/>
            <a:ext cx="3446565" cy="32403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410E6-0EEC-4BE7-9870-EB36A195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38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906001" cy="1628800"/>
          </a:xfrm>
          <a:solidFill>
            <a:schemeClr val="tx2">
              <a:lumMod val="50000"/>
            </a:schemeClr>
          </a:solidFill>
        </p:spPr>
        <p:txBody>
          <a:bodyPr anchor="b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Komunikasi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b="1" u="sng" dirty="0" err="1">
                <a:solidFill>
                  <a:schemeClr val="bg1"/>
                </a:solidFill>
              </a:rPr>
              <a:t>Saat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Wawancara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0950" y="2112962"/>
            <a:ext cx="4465481" cy="4608513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,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ketahui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kata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dimengerti</a:t>
            </a:r>
            <a:r>
              <a:rPr lang="en-US" sz="2000" dirty="0"/>
              <a:t>,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istilah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asing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perjelaskan</a:t>
            </a:r>
            <a:r>
              <a:rPr lang="en-US" sz="2000" dirty="0"/>
              <a:t> </a:t>
            </a:r>
            <a:r>
              <a:rPr lang="en-US" sz="2000" dirty="0" err="1"/>
              <a:t>artinya</a:t>
            </a:r>
            <a:r>
              <a:rPr lang="en-US" sz="2000" dirty="0"/>
              <a:t>,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menghindari</a:t>
            </a:r>
            <a:r>
              <a:rPr lang="en-US" sz="2000" dirty="0"/>
              <a:t> </a:t>
            </a:r>
            <a:r>
              <a:rPr lang="en-US" sz="2000" dirty="0" err="1"/>
              <a:t>persepsi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nada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memperjelas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endParaRPr lang="en-US" sz="2000" dirty="0"/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10000"/>
              </a:lnSpc>
              <a:buFont typeface="Wingdings" pitchFamily="2" charset="2"/>
              <a:buNone/>
            </a:pPr>
            <a:endParaRPr lang="en-US" sz="2000" dirty="0"/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74</a:t>
            </a:fld>
            <a:endParaRPr lang="id-ID"/>
          </a:p>
        </p:txBody>
      </p:sp>
      <p:sp>
        <p:nvSpPr>
          <p:cNvPr id="87045" name="Rectangle 17"/>
          <p:cNvSpPr>
            <a:spLocks noChangeArrowheads="1"/>
          </p:cNvSpPr>
          <p:nvPr/>
        </p:nvSpPr>
        <p:spPr bwMode="auto">
          <a:xfrm>
            <a:off x="702898" y="5160557"/>
            <a:ext cx="864353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Pastikan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bahwa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lawan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bicara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mengerti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maksud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ingin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sampaikan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bila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tampak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bingung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dengan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apa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tanyakan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Gunakan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kontak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mata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pada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waktu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berkomunikasi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pic>
        <p:nvPicPr>
          <p:cNvPr id="21508" name="Picture 4" descr="http://www.claconnect.com/uploadedImages/Images/General/Business/Board-Room-Meet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1" y="2242153"/>
            <a:ext cx="3993684" cy="29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7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1040"/>
          <p:cNvSpPr>
            <a:spLocks noGrp="1" noChangeArrowheads="1"/>
          </p:cNvSpPr>
          <p:nvPr>
            <p:ph type="title"/>
          </p:nvPr>
        </p:nvSpPr>
        <p:spPr>
          <a:xfrm>
            <a:off x="1452539" y="357166"/>
            <a:ext cx="8453462" cy="1271611"/>
          </a:xfrm>
          <a:noFill/>
        </p:spPr>
        <p:txBody>
          <a:bodyPr anchor="b">
            <a:normAutofit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806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176487"/>
            <a:ext cx="8572072" cy="4752975"/>
          </a:xfrm>
          <a:noFill/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</a:pP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memperhatikan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auditor </a:t>
            </a:r>
            <a:r>
              <a:rPr lang="en-US" sz="1800" dirty="0" err="1"/>
              <a:t>mendengar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  </a:t>
            </a:r>
            <a:r>
              <a:rPr lang="en-US" sz="1800" dirty="0" err="1"/>
              <a:t>mengerti</a:t>
            </a:r>
            <a:r>
              <a:rPr lang="en-US" sz="1800" dirty="0"/>
              <a:t> </a:t>
            </a:r>
            <a:r>
              <a:rPr lang="en-US" sz="1800" dirty="0" err="1"/>
              <a:t>apa</a:t>
            </a:r>
            <a:r>
              <a:rPr lang="en-US" sz="1800" dirty="0"/>
              <a:t> yang </a:t>
            </a:r>
            <a:r>
              <a:rPr lang="en-US" sz="1800" dirty="0" err="1"/>
              <a:t>dijelaskan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Paraphasing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kata-kata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Katakan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anda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begitu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Menunggu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  </a:t>
            </a:r>
            <a:r>
              <a:rPr lang="en-US" sz="1800" dirty="0" err="1"/>
              <a:t>berbicara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pertanyaan</a:t>
            </a:r>
            <a:r>
              <a:rPr lang="en-US" sz="1800" dirty="0"/>
              <a:t>.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Jangan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interupsi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respon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terpaksa</a:t>
            </a:r>
            <a:endParaRPr lang="en-US" sz="1800" dirty="0"/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bersama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mengkoreksi</a:t>
            </a:r>
            <a:r>
              <a:rPr lang="en-US" sz="1800" dirty="0"/>
              <a:t> </a:t>
            </a:r>
            <a:r>
              <a:rPr lang="en-US" sz="1800" dirty="0" err="1"/>
              <a:t>kesalahpengertian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75</a:t>
            </a:fld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81034" cy="2348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6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80928"/>
            <a:ext cx="2138331" cy="4077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1" name="Rectangle 17"/>
          <p:cNvSpPr>
            <a:spLocks noGrp="1" noChangeArrowheads="1"/>
          </p:cNvSpPr>
          <p:nvPr>
            <p:ph type="title"/>
          </p:nvPr>
        </p:nvSpPr>
        <p:spPr>
          <a:xfrm>
            <a:off x="2738422" y="704839"/>
            <a:ext cx="7167579" cy="1152525"/>
          </a:xfrm>
          <a:noFill/>
        </p:spPr>
        <p:txBody>
          <a:bodyPr anchor="b">
            <a:normAutofit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38422" y="2252684"/>
            <a:ext cx="6732464" cy="4248150"/>
          </a:xfrm>
          <a:noFill/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000" dirty="0"/>
              <a:t>Agar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menyampaikan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, </a:t>
            </a:r>
            <a:r>
              <a:rPr lang="en-US" sz="2000" dirty="0" err="1"/>
              <a:t>a.l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50000"/>
              </a:lnSpc>
              <a:buFont typeface="Wingdings" pitchFamily="2" charset="2"/>
              <a:buNone/>
            </a:pPr>
            <a:endParaRPr lang="en-US" sz="2000" dirty="0"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Open question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Probing question</a:t>
            </a:r>
            <a:r>
              <a:rPr lang="en-US" sz="2000" b="1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penting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Closed question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meminta</a:t>
            </a:r>
            <a:r>
              <a:rPr lang="en-US" sz="2000" dirty="0"/>
              <a:t> </a:t>
            </a:r>
            <a:r>
              <a:rPr lang="en-US" sz="2000" dirty="0" err="1"/>
              <a:t>kepastian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>
                <a:latin typeface="Bookman Old Style" pitchFamily="18" charset="0"/>
              </a:rPr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76</a:t>
            </a:fld>
            <a:endParaRPr lang="id-ID"/>
          </a:p>
        </p:txBody>
      </p:sp>
      <p:pic>
        <p:nvPicPr>
          <p:cNvPr id="256002" name="Picture 2" descr="http://terinewman.com/wp-content/uploads/2013/11/accountants-1024x821.jpg"/>
          <p:cNvPicPr>
            <a:picLocks noChangeAspect="1" noChangeArrowheads="1"/>
          </p:cNvPicPr>
          <p:nvPr/>
        </p:nvPicPr>
        <p:blipFill>
          <a:blip r:embed="rId3" cstate="print"/>
          <a:srcRect l="23997" r="13681"/>
          <a:stretch>
            <a:fillRect/>
          </a:stretch>
        </p:blipFill>
        <p:spPr bwMode="auto">
          <a:xfrm>
            <a:off x="0" y="0"/>
            <a:ext cx="2138331" cy="2752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42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3">
              <a:lumMod val="50000"/>
            </a:schemeClr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Jenis-jenis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pertanyaan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graphicFrame>
        <p:nvGraphicFramePr>
          <p:cNvPr id="8" name="Group 26"/>
          <p:cNvGraphicFramePr>
            <a:graphicFrameLocks noGrp="1"/>
          </p:cNvGraphicFramePr>
          <p:nvPr/>
        </p:nvGraphicFramePr>
        <p:xfrm>
          <a:off x="523844" y="1285860"/>
          <a:ext cx="8915400" cy="5281296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Open Question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Probing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Closed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pertanyaan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banyak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dengan pertanyaan ini kita mendapat informasi tertentu secara mendetail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kita mendapat konfirmasi yang pasti tentang suatu hal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Dapatkah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jelaskan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mengenai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metode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Identifikasi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Aspek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/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Bahaya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Penilaian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Pengendalian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Dampak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Resikonya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Berapa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standard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hasil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pengukuran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kebisingan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diarea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produksi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Jadi karena kebisingan melebihi Ambang yang telah ditentukan jadi Anda membatasi jam kerja operator dengan cara rotasi kerja ?  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bertanya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baik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maka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mencecar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atau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percaya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pada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terlalu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sering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menggunakannya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berakibat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hidup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didapat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11A602-3D40-4C47-AC06-895F46AB6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77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0952" y="0"/>
            <a:ext cx="5385048" cy="2276872"/>
          </a:xfrm>
          <a:prstGeom prst="rect">
            <a:avLst/>
          </a:prstGeom>
          <a:gradFill>
            <a:gsLst>
              <a:gs pos="0">
                <a:srgbClr val="FFFFFF"/>
              </a:gs>
              <a:gs pos="22000">
                <a:srgbClr val="F9F9F9"/>
              </a:gs>
              <a:gs pos="58000">
                <a:srgbClr val="EEEEEF"/>
              </a:gs>
              <a:gs pos="100000">
                <a:srgbClr val="EDEDE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4528" y="2530661"/>
            <a:ext cx="8706172" cy="3571900"/>
          </a:xfrm>
        </p:spPr>
        <p:txBody>
          <a:bodyPr/>
          <a:lstStyle/>
          <a:p>
            <a:pPr marL="0" indent="0" defTabSz="873125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Berikut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beberapa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teknik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observasi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yang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efektif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dibuktikan</a:t>
            </a:r>
            <a:r>
              <a:rPr lang="en-US" sz="2000" dirty="0"/>
              <a:t> </a:t>
            </a:r>
            <a:r>
              <a:rPr lang="en-US" sz="2000" dirty="0" err="1"/>
              <a:t>penerapannya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u="sng" dirty="0" err="1"/>
              <a:t>Pimpin</a:t>
            </a:r>
            <a:r>
              <a:rPr lang="en-US" sz="2000" u="sng" dirty="0"/>
              <a:t> </a:t>
            </a:r>
            <a:r>
              <a:rPr lang="en-US" sz="2000" u="sng" dirty="0" err="1"/>
              <a:t>proses</a:t>
            </a:r>
            <a:r>
              <a:rPr lang="en-US" sz="2000" u="sng" dirty="0"/>
              <a:t> </a:t>
            </a:r>
            <a:r>
              <a:rPr lang="en-US" sz="2000" u="sng" dirty="0" err="1"/>
              <a:t>observasi</a:t>
            </a:r>
            <a:r>
              <a:rPr lang="en-US" sz="2000" dirty="0"/>
              <a:t>, </a:t>
            </a:r>
            <a:r>
              <a:rPr lang="en-US" sz="2000" dirty="0" err="1"/>
              <a:t>jangan</a:t>
            </a:r>
            <a:r>
              <a:rPr lang="en-US" sz="2000" dirty="0"/>
              <a:t> </a:t>
            </a:r>
            <a:r>
              <a:rPr lang="en-US" sz="2000" dirty="0" err="1"/>
              <a:t>terbawa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arahan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Hindari</a:t>
            </a:r>
            <a:r>
              <a:rPr lang="en-US" sz="2000" dirty="0"/>
              <a:t> </a:t>
            </a:r>
            <a:r>
              <a:rPr lang="en-US" sz="2000" dirty="0" err="1"/>
              <a:t>interupsi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, </a:t>
            </a:r>
            <a:r>
              <a:rPr lang="en-US" sz="2000" dirty="0" err="1"/>
              <a:t>minta</a:t>
            </a:r>
            <a:r>
              <a:rPr lang="en-US" sz="2000" dirty="0"/>
              <a:t> </a:t>
            </a:r>
            <a:r>
              <a:rPr lang="en-US" sz="2000" dirty="0" err="1"/>
              <a:t>izin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pelaksana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seksama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Catat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jenis</a:t>
            </a:r>
            <a:r>
              <a:rPr lang="en-US" sz="2000" dirty="0"/>
              <a:t>,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tanggal</a:t>
            </a:r>
            <a:r>
              <a:rPr lang="en-US" sz="2000" dirty="0"/>
              <a:t>)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dokumentasinya</a:t>
            </a:r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78</a:t>
            </a:fld>
            <a:endParaRPr lang="id-ID"/>
          </a:p>
        </p:txBody>
      </p:sp>
      <p:pic>
        <p:nvPicPr>
          <p:cNvPr id="7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7710" y="28572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 descr="https://www.concur.co.uk/sites/all/themes/Concur6/images/2012-layout/uk/hero-images/audit-expens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15330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5445" y="1306450"/>
            <a:ext cx="32260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5400" dirty="0">
                <a:latin typeface="Impact" panose="020B0806030902050204" pitchFamily="34" charset="0"/>
              </a:rPr>
              <a:t>OBSERVASI</a:t>
            </a:r>
            <a:endParaRPr lang="en-GB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1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Tentukan</a:t>
            </a:r>
            <a:r>
              <a:rPr lang="en-US" sz="1600" b="0" dirty="0">
                <a:latin typeface="+mn-lt"/>
              </a:rPr>
              <a:t> item yang </a:t>
            </a:r>
            <a:r>
              <a:rPr lang="en-US" sz="1600" b="0" dirty="0" err="1">
                <a:latin typeface="+mn-lt"/>
              </a:rPr>
              <a:t>perlu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diperiksa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Jangan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puas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hanya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ditunjukkan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keberadaan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kelengkapan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isinya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dengan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cara</a:t>
            </a:r>
            <a:r>
              <a:rPr lang="en-US" sz="1600" b="0" dirty="0">
                <a:latin typeface="+mn-lt"/>
              </a:rPr>
              <a:t> sampling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i="1" u="sng" dirty="0">
                <a:latin typeface="+mn-lt"/>
              </a:rPr>
              <a:t>Nit Picking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mencari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hal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sepele</a:t>
            </a:r>
            <a:r>
              <a:rPr lang="en-US" sz="1600" b="0" dirty="0">
                <a:latin typeface="+mn-lt"/>
              </a:rPr>
              <a:t>)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Seharusnya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konsistensi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dalam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pengunaan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jangan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menggunakan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campur</a:t>
            </a:r>
            <a:r>
              <a:rPr lang="en-US" sz="1600" b="0" dirty="0">
                <a:latin typeface="+mn-lt"/>
              </a:rPr>
              <a:t> Indonesia-</a:t>
            </a:r>
            <a:r>
              <a:rPr lang="en-US" sz="1600" b="0" dirty="0" err="1">
                <a:latin typeface="+mn-lt"/>
              </a:rPr>
              <a:t>Inggris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misalnya</a:t>
            </a:r>
            <a:r>
              <a:rPr lang="en-US" sz="1600" b="0" dirty="0">
                <a:latin typeface="+mn-lt"/>
              </a:rPr>
              <a:t> auditor </a:t>
            </a:r>
            <a:r>
              <a:rPr lang="en-US" sz="1600" b="0" dirty="0" err="1">
                <a:latin typeface="+mn-lt"/>
              </a:rPr>
              <a:t>dirubah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saja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kebahasa</a:t>
            </a:r>
            <a:r>
              <a:rPr lang="en-US" sz="1600" b="0" dirty="0">
                <a:latin typeface="+mn-lt"/>
              </a:rPr>
              <a:t> Indonesia </a:t>
            </a:r>
            <a:r>
              <a:rPr lang="en-US" sz="1600" b="0" dirty="0" err="1">
                <a:latin typeface="+mn-lt"/>
              </a:rPr>
              <a:t>menjadi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berdebat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auditee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tentang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suatu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untuk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menghindarinya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i="1" dirty="0">
                <a:latin typeface="+mn-lt"/>
              </a:rPr>
              <a:t>sample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berikutnya</a:t>
            </a:r>
            <a:r>
              <a:rPr lang="en-US" sz="1600" b="0" dirty="0">
                <a:latin typeface="+mn-lt"/>
              </a:rPr>
              <a:t>,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bukti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menurut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auditee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itu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masalah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terselip</a:t>
            </a:r>
            <a:r>
              <a:rPr lang="en-US" sz="1600" b="0" dirty="0">
                <a:latin typeface="+mn-lt"/>
              </a:rPr>
              <a:t>/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apakah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atau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pemeriksaaan</a:t>
            </a:r>
            <a:r>
              <a:rPr lang="en-US" sz="1600" b="0" dirty="0">
                <a:latin typeface="+mn-lt"/>
              </a:rPr>
              <a:t> ?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Catat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dokumentasi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nama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nomor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tanggal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lokasi</a:t>
            </a:r>
            <a:r>
              <a:rPr lang="en-US" sz="1600" b="0" dirty="0">
                <a:latin typeface="+mn-lt"/>
              </a:rPr>
              <a:t>) </a:t>
            </a:r>
            <a:r>
              <a:rPr lang="en-US" sz="1600" b="0" dirty="0" err="1">
                <a:latin typeface="+mn-lt"/>
              </a:rPr>
              <a:t>secara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lengkap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79</a:t>
            </a:fld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8D4444-65BC-4674-B467-9E0D1DF5792C}"/>
              </a:ext>
            </a:extLst>
          </p:cNvPr>
          <p:cNvSpPr/>
          <p:nvPr/>
        </p:nvSpPr>
        <p:spPr>
          <a:xfrm>
            <a:off x="805794" y="346967"/>
            <a:ext cx="71207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EVOLUSI STANDAR PANDUAN AUDIT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1292DB-8BC1-4ED2-AD4A-4501E0B9AEAC}"/>
              </a:ext>
            </a:extLst>
          </p:cNvPr>
          <p:cNvGrpSpPr/>
          <p:nvPr/>
        </p:nvGrpSpPr>
        <p:grpSpPr>
          <a:xfrm>
            <a:off x="1057367" y="1228299"/>
            <a:ext cx="7867131" cy="5131558"/>
            <a:chOff x="676366" y="1228299"/>
            <a:chExt cx="7867131" cy="51315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EF78D2-93E6-45FB-901C-432F5EB4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66" y="1228299"/>
              <a:ext cx="7867131" cy="51315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5B3C70-2630-45C1-A00D-B4B5222DB2CA}"/>
                </a:ext>
              </a:extLst>
            </p:cNvPr>
            <p:cNvSpPr/>
            <p:nvPr/>
          </p:nvSpPr>
          <p:spPr>
            <a:xfrm>
              <a:off x="676366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0DE8CA-7AD3-4439-9D5F-9EF0EEE147F6}"/>
                </a:ext>
              </a:extLst>
            </p:cNvPr>
            <p:cNvSpPr/>
            <p:nvPr/>
          </p:nvSpPr>
          <p:spPr>
            <a:xfrm>
              <a:off x="6927037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E08ED-F97B-48A8-A6D6-2722A0F7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C26671-7FE0-4B81-A003-E57902A4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01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379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defTabSz="873125" eaLnBrk="0" hangingPunct="0">
              <a:lnSpc>
                <a:spcPct val="140000"/>
              </a:lnSpc>
            </a:pPr>
            <a:r>
              <a:rPr lang="en-US" sz="2400" b="0" dirty="0" err="1">
                <a:latin typeface="+mn-lt"/>
              </a:rPr>
              <a:t>Saat</a:t>
            </a:r>
            <a:r>
              <a:rPr lang="en-US" sz="2400" b="0" dirty="0">
                <a:latin typeface="+mn-lt"/>
              </a:rPr>
              <a:t> Auditor </a:t>
            </a:r>
            <a:r>
              <a:rPr lang="en-US" sz="2400" b="0" dirty="0" err="1">
                <a:latin typeface="+mn-lt"/>
              </a:rPr>
              <a:t>menemukan</a:t>
            </a:r>
            <a:r>
              <a:rPr lang="en-US" sz="2400" b="0" dirty="0">
                <a:latin typeface="+mn-lt"/>
              </a:rPr>
              <a:t> </a:t>
            </a:r>
            <a:r>
              <a:rPr lang="en-US" sz="2400" b="0" dirty="0" err="1">
                <a:latin typeface="+mn-lt"/>
              </a:rPr>
              <a:t>penyimpangan</a:t>
            </a:r>
            <a:r>
              <a:rPr lang="en-US" sz="2400" b="0" dirty="0">
                <a:latin typeface="+mn-lt"/>
              </a:rPr>
              <a:t>, GALI SEDIKIT LEBIH DALAM UNTUK MENGETAHUI LETAK PERMASALAHAN SEBENARNYA </a:t>
            </a:r>
          </a:p>
          <a:p>
            <a:pPr marL="838200" lvl="1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dirty="0" err="1">
                <a:latin typeface="+mn-lt"/>
              </a:rPr>
              <a:t>Ditemukan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baku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mutu</a:t>
            </a:r>
            <a:r>
              <a:rPr lang="en-US" sz="1600" dirty="0">
                <a:latin typeface="+mn-lt"/>
              </a:rPr>
              <a:t> air 3 </a:t>
            </a:r>
            <a:r>
              <a:rPr lang="en-US" sz="1600" dirty="0" err="1">
                <a:latin typeface="+mn-lt"/>
              </a:rPr>
              <a:t>bulan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terakhir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melebihi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ambang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batas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latin typeface="+mn-lt"/>
                <a:sym typeface="Wingdings" pitchFamily="2" charset="2"/>
              </a:rPr>
              <a:t> </a:t>
            </a:r>
            <a:r>
              <a:rPr lang="en-US" sz="1600" dirty="0" err="1">
                <a:latin typeface="+mn-lt"/>
                <a:sym typeface="Wingdings" pitchFamily="2" charset="2"/>
              </a:rPr>
              <a:t>Gali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lebih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dalam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untuk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mengetahui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letak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permasalahan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sebenarnya</a:t>
            </a:r>
            <a:r>
              <a:rPr lang="en-US" sz="1600" dirty="0">
                <a:latin typeface="+mn-lt"/>
                <a:sym typeface="Wingdings" pitchFamily="2" charset="2"/>
              </a:rPr>
              <a:t>  </a:t>
            </a:r>
            <a:r>
              <a:rPr lang="en-US" sz="1600" dirty="0" err="1">
                <a:latin typeface="+mn-lt"/>
                <a:sym typeface="Wingdings" pitchFamily="2" charset="2"/>
              </a:rPr>
              <a:t>baku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mutu</a:t>
            </a:r>
            <a:r>
              <a:rPr lang="en-US" sz="1600" dirty="0">
                <a:latin typeface="+mn-lt"/>
                <a:sym typeface="Wingdings" pitchFamily="2" charset="2"/>
              </a:rPr>
              <a:t> air </a:t>
            </a:r>
            <a:r>
              <a:rPr lang="en-US" sz="1600" dirty="0" err="1">
                <a:latin typeface="+mn-lt"/>
                <a:sym typeface="Wingdings" pitchFamily="2" charset="2"/>
              </a:rPr>
              <a:t>melebihi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ambang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batas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sejak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ada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produksi</a:t>
            </a:r>
            <a:r>
              <a:rPr lang="en-US" sz="1600" dirty="0">
                <a:latin typeface="+mn-lt"/>
                <a:sym typeface="Wingdings" pitchFamily="2" charset="2"/>
              </a:rPr>
              <a:t>. </a:t>
            </a:r>
            <a:r>
              <a:rPr lang="en-US" sz="160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dirty="0">
                <a:latin typeface="+mn-lt"/>
                <a:sym typeface="Wingdings" pitchFamily="2" charset="2"/>
              </a:rPr>
              <a:t> WWTP </a:t>
            </a:r>
            <a:r>
              <a:rPr lang="en-US" sz="1600" dirty="0" err="1">
                <a:latin typeface="+mn-lt"/>
                <a:sym typeface="Wingdings" pitchFamily="2" charset="2"/>
              </a:rPr>
              <a:t>tidak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memadai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</a:p>
          <a:p>
            <a:pPr marL="838200" lvl="1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  <a:sym typeface="Wingdings" pitchFamily="2" charset="2"/>
              </a:rPr>
              <a:t>Temuan</a:t>
            </a:r>
            <a:r>
              <a:rPr lang="en-US" sz="1600" b="0" dirty="0">
                <a:latin typeface="+mn-lt"/>
                <a:sym typeface="Wingdings" pitchFamily="2" charset="2"/>
              </a:rPr>
              <a:t> : </a:t>
            </a:r>
            <a:r>
              <a:rPr lang="en-US" sz="1600" b="0" dirty="0" err="1">
                <a:latin typeface="+mn-lt"/>
                <a:sym typeface="Wingdings" pitchFamily="2" charset="2"/>
              </a:rPr>
              <a:t>Saat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terjadi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perusahaan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harus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melakukan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evaluasi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resiko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mutu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dan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lingkungan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misalnya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produksi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ternyata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membuat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 WWTP </a:t>
            </a:r>
            <a:r>
              <a:rPr lang="en-US" sz="1600" b="0" dirty="0" err="1">
                <a:latin typeface="+mn-lt"/>
                <a:sym typeface="Wingdings" pitchFamily="2" charset="2"/>
              </a:rPr>
              <a:t>tidak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memadai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mengakibatkan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baku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mutu</a:t>
            </a:r>
            <a:r>
              <a:rPr lang="en-US" sz="1600" b="0" dirty="0">
                <a:latin typeface="+mn-lt"/>
                <a:sym typeface="Wingdings" pitchFamily="2" charset="2"/>
              </a:rPr>
              <a:t> air 3 </a:t>
            </a:r>
            <a:r>
              <a:rPr lang="en-US" sz="1600" b="0" dirty="0" err="1">
                <a:latin typeface="+mn-lt"/>
                <a:sym typeface="Wingdings" pitchFamily="2" charset="2"/>
              </a:rPr>
              <a:t>bulan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terakhir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melebihi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ambang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batas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hasil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pengecekan</a:t>
            </a:r>
            <a:r>
              <a:rPr lang="en-US" sz="1600" b="0" dirty="0">
                <a:latin typeface="+mn-lt"/>
                <a:sym typeface="Wingdings" pitchFamily="2" charset="2"/>
              </a:rPr>
              <a:t> ……</a:t>
            </a:r>
            <a:r>
              <a:rPr lang="en-US" sz="1600" b="0" dirty="0" err="1">
                <a:latin typeface="+mn-lt"/>
                <a:sym typeface="Wingdings" pitchFamily="2" charset="2"/>
              </a:rPr>
              <a:t>aktual</a:t>
            </a:r>
            <a:r>
              <a:rPr lang="en-US" sz="1600" b="0" dirty="0">
                <a:latin typeface="+mn-lt"/>
                <a:sym typeface="Wingdings" pitchFamily="2" charset="2"/>
              </a:rPr>
              <a:t> …..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80</a:t>
            </a:fld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889251" y="1087438"/>
            <a:ext cx="5160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196174" y="-76200"/>
            <a:ext cx="2921927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HASIL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978680" y="381001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FF00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1371" y="0"/>
            <a:ext cx="510779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221052" y="5719763"/>
            <a:ext cx="543454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6101" y="5313363"/>
            <a:ext cx="47294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752469" y="5719763"/>
            <a:ext cx="558932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831579" y="4826000"/>
            <a:ext cx="448865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806575" y="4839495"/>
            <a:ext cx="473075" cy="474663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8161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481139"/>
            <a:ext cx="3088746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702595" y="457201"/>
            <a:ext cx="1264047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V="1">
            <a:off x="593266" y="6455922"/>
            <a:ext cx="7165077" cy="587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889250" y="1295400"/>
            <a:ext cx="67691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Nonconformity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1588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membaginya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2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: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Minor Nonconformity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lvl="1" indent="-568325">
              <a:lnSpc>
                <a:spcPct val="110000"/>
              </a:lnSpc>
              <a:buFont typeface="Wingdings 2" pitchFamily="18" charset="2"/>
              <a:buNone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Peningkatan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Improvement Opportunity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potensi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belum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A0C09-2567-4069-ACB7-64794182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0D67A9-0D63-4ED6-B6A8-8E5B42C8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875610" y="0"/>
            <a:ext cx="5052748" cy="6858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0"/>
            <a:ext cx="4853252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7391" y="76201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7650" y="1219201"/>
            <a:ext cx="371475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447470" y="3429728"/>
            <a:ext cx="6858000" cy="1719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343" y="372070"/>
            <a:ext cx="2395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5100" y="1447800"/>
            <a:ext cx="45402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800" u="sng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IS0 9001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, ISO 14001, </a:t>
            </a:r>
            <a:r>
              <a:rPr lang="en-ID" dirty="0">
                <a:latin typeface="Arial" pitchFamily="34" charset="0"/>
                <a:cs typeface="Arial" pitchFamily="34" charset="0"/>
              </a:rPr>
              <a:t>ISO 45001</a:t>
            </a:r>
            <a:endParaRPr lang="en-US" b="0" dirty="0">
              <a:latin typeface="Arial" pitchFamily="34" charset="0"/>
              <a:cs typeface="Arial" pitchFamily="34" charset="0"/>
            </a:endParaRP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minor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terhadap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elemen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mengisyaratkan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dikategorikan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major nonconformity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550" y="249972"/>
            <a:ext cx="4622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Semua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id-ID" sz="2000" dirty="0">
                <a:latin typeface="Arial" pitchFamily="34" charset="0"/>
                <a:cs typeface="Arial" pitchFamily="34" charset="0"/>
              </a:rPr>
              <a:t>bisa berakibat fatal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Customer,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Lingkungan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K3 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Produk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sesuai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tetap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dikirim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Mengelas dekat sumber energi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Kerugian financial yang besar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Pelanggaran terhadap peraturan 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Mempengaruhi Image perusahaan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audit lingkungan 4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3"/>
              </a:clrFrom>
              <a:clrTo>
                <a:srgbClr val="FFFF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4358676"/>
            <a:ext cx="3219450" cy="2499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CD7D9-6E4F-4559-953F-F872425F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ABEB8D-F9A1-42EB-8225-5C34B5AC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875610" y="0"/>
            <a:ext cx="5052748" cy="6858000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0"/>
            <a:ext cx="4853252" cy="6858000"/>
          </a:xfrm>
          <a:prstGeom prst="rect">
            <a:avLst/>
          </a:prstGeom>
          <a:solidFill>
            <a:srgbClr val="0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7391" y="76201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7650" y="1219201"/>
            <a:ext cx="371475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343" y="372070"/>
            <a:ext cx="2395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84117" y="6503256"/>
            <a:ext cx="7683260" cy="262414"/>
            <a:chOff x="84116" y="6521598"/>
            <a:chExt cx="7683260" cy="204051"/>
          </a:xfrm>
          <a:solidFill>
            <a:srgbClr val="FF0000"/>
          </a:solidFill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Oval 172"/>
            <p:cNvSpPr>
              <a:spLocks noChangeArrowheads="1"/>
            </p:cNvSpPr>
            <p:nvPr/>
          </p:nvSpPr>
          <p:spPr bwMode="auto">
            <a:xfrm>
              <a:off x="84116" y="6657561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60400" y="1600200"/>
            <a:ext cx="8429625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200" b="1" dirty="0">
                <a:latin typeface="Century Gothic" pitchFamily="34" charset="0"/>
              </a:rPr>
              <a:t>Minor Nonconformity : </a:t>
            </a:r>
            <a:r>
              <a:rPr lang="en-US" sz="2200" b="1" dirty="0" err="1">
                <a:latin typeface="Century Gothic" pitchFamily="34" charset="0"/>
              </a:rPr>
              <a:t>kriterianya</a:t>
            </a:r>
            <a:r>
              <a:rPr lang="en-US" sz="2200" b="1" dirty="0">
                <a:latin typeface="Century Gothic" pitchFamily="34" charset="0"/>
              </a:rPr>
              <a:t> </a:t>
            </a:r>
            <a:r>
              <a:rPr lang="en-US" sz="2200" b="1" dirty="0" err="1">
                <a:latin typeface="Century Gothic" pitchFamily="34" charset="0"/>
              </a:rPr>
              <a:t>a.l</a:t>
            </a:r>
            <a:endParaRPr lang="en-US" sz="2200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000" b="1" dirty="0" err="1">
                <a:latin typeface="Century Gothic" pitchFamily="34" charset="0"/>
              </a:rPr>
              <a:t>Ketidak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sesuaian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terhadap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persyaratan</a:t>
            </a:r>
            <a:r>
              <a:rPr lang="en-US" sz="2000" b="1" dirty="0">
                <a:latin typeface="Century Gothic" pitchFamily="34" charset="0"/>
              </a:rPr>
              <a:t> ISO 9001</a:t>
            </a:r>
            <a:r>
              <a:rPr lang="id-ID" sz="2000" b="1" dirty="0">
                <a:latin typeface="Century Gothic" pitchFamily="34" charset="0"/>
              </a:rPr>
              <a:t>, ISO 14001, </a:t>
            </a:r>
            <a:r>
              <a:rPr lang="en-ID" sz="2000" b="1" dirty="0">
                <a:latin typeface="Century Gothic" pitchFamily="34" charset="0"/>
              </a:rPr>
              <a:t>ISO 45001</a:t>
            </a:r>
            <a:r>
              <a:rPr lang="en-US" sz="2000" b="1" dirty="0">
                <a:latin typeface="Century Gothic" pitchFamily="34" charset="0"/>
              </a:rPr>
              <a:t> yang </a:t>
            </a:r>
            <a:r>
              <a:rPr lang="en-US" sz="2000" b="1" dirty="0" err="1">
                <a:latin typeface="Century Gothic" pitchFamily="34" charset="0"/>
              </a:rPr>
              <a:t>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mengakibatkan</a:t>
            </a:r>
            <a:r>
              <a:rPr lang="en-US" sz="2000" b="1" dirty="0">
                <a:latin typeface="Century Gothic" pitchFamily="34" charset="0"/>
              </a:rPr>
              <a:t> pada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dari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sistem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mengurangi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kemampuannya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dalam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menjamin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kondisi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proses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terkontrol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id-ID" b="1" dirty="0">
                <a:latin typeface="Century Gothic" pitchFamily="34" charset="0"/>
              </a:rPr>
              <a:t>Kondisi fatal </a:t>
            </a:r>
            <a:endParaRPr lang="en-US" b="1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endParaRPr lang="en-US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disebabkan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a.l</a:t>
            </a:r>
            <a:r>
              <a:rPr lang="en-US" sz="2000" b="1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pada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dokumentasi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dan</a:t>
            </a:r>
            <a:r>
              <a:rPr lang="en-US" b="1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Satu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atau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lebih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ketidakkonsistenan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penerapan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persyaratan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tidak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mengakibatkan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kepada</a:t>
            </a:r>
            <a:r>
              <a:rPr lang="en-US" b="1" dirty="0">
                <a:latin typeface="Century Gothic" pitchFamily="34" charset="0"/>
              </a:rPr>
              <a:t> 3 </a:t>
            </a:r>
            <a:r>
              <a:rPr lang="en-US" b="1" dirty="0" err="1">
                <a:latin typeface="Century Gothic" pitchFamily="34" charset="0"/>
              </a:rPr>
              <a:t>hal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tersebut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diatas</a:t>
            </a:r>
            <a:r>
              <a:rPr lang="en-US" b="1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1543D-DEE3-490B-B3A0-8B2FD94A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DF2C18-37AB-47F3-ABC5-BBA0666F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413872" y="1484784"/>
            <a:ext cx="8682532" cy="3672408"/>
          </a:xfrm>
        </p:spPr>
        <p:txBody>
          <a:bodyPr>
            <a:noAutofit/>
          </a:bodyPr>
          <a:lstStyle/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Ditemukan</a:t>
            </a:r>
            <a:r>
              <a:rPr lang="en-US" altLang="en-US" sz="1950" dirty="0"/>
              <a:t> record yang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lebih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1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dibuang</a:t>
            </a:r>
            <a:r>
              <a:rPr lang="en-US" altLang="en-US" sz="1950" dirty="0"/>
              <a:t>.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dengan</a:t>
            </a:r>
            <a:r>
              <a:rPr lang="en-US" altLang="en-US" sz="1950" dirty="0"/>
              <a:t> standard </a:t>
            </a:r>
            <a:r>
              <a:rPr lang="en-US" altLang="en-US" sz="1950" dirty="0" err="1"/>
              <a:t>masa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simpan</a:t>
            </a:r>
            <a:r>
              <a:rPr lang="en-US" altLang="en-US" sz="1950" dirty="0"/>
              <a:t> yang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ditentukan</a:t>
            </a:r>
            <a:endParaRPr lang="en-US" altLang="en-US" sz="1950" dirty="0"/>
          </a:p>
          <a:p>
            <a:pPr marL="512763" indent="-512763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1950" dirty="0"/>
              <a:t>Dari total training semester 2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2013,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15 training </a:t>
            </a:r>
            <a:r>
              <a:rPr lang="en-US" altLang="en-US" sz="1950" dirty="0" err="1"/>
              <a:t>oleh</a:t>
            </a:r>
            <a:r>
              <a:rPr lang="en-US" altLang="en-US" sz="1950" dirty="0"/>
              <a:t> HRD,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prosedur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traning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harus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keefektifannya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akan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tetapi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hanya</a:t>
            </a:r>
            <a:r>
              <a:rPr lang="en-US" altLang="en-US" sz="1950" dirty="0"/>
              <a:t> 8 training yang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padahal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masuk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waktu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evaluasinya</a:t>
            </a:r>
            <a:r>
              <a:rPr lang="en-US" altLang="en-US" sz="1950" dirty="0"/>
              <a:t>.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id-ID" altLang="en-US" sz="1950" dirty="0"/>
              <a:t>Terdapat pembelian barang yang salah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dalam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beberapa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bulan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tera</a:t>
            </a:r>
            <a:r>
              <a:rPr lang="en-US" sz="1950" dirty="0" err="1"/>
              <a:t>khir</a:t>
            </a:r>
            <a:r>
              <a:rPr lang="en-US" sz="1950" dirty="0"/>
              <a:t> di</a:t>
            </a:r>
            <a:r>
              <a:rPr lang="id-ID" sz="1950" dirty="0"/>
              <a:t>karena</a:t>
            </a:r>
            <a:r>
              <a:rPr lang="en-US" sz="1950" dirty="0" err="1"/>
              <a:t>kan</a:t>
            </a:r>
            <a:r>
              <a:rPr lang="id-ID" sz="1950" dirty="0"/>
              <a:t> informasi </a:t>
            </a:r>
            <a:r>
              <a:rPr lang="en-US" sz="1950" dirty="0" err="1"/>
              <a:t>barang</a:t>
            </a:r>
            <a:r>
              <a:rPr lang="en-US" sz="1950" dirty="0"/>
              <a:t> yang </a:t>
            </a:r>
            <a:r>
              <a:rPr lang="en-US" sz="1950" dirty="0" err="1"/>
              <a:t>akan</a:t>
            </a:r>
            <a:r>
              <a:rPr lang="en-US" sz="1950" dirty="0"/>
              <a:t> </a:t>
            </a:r>
            <a:r>
              <a:rPr lang="en-US" sz="1950" dirty="0" err="1"/>
              <a:t>dibeli</a:t>
            </a:r>
            <a:r>
              <a:rPr lang="id-ID" sz="1950" dirty="0"/>
              <a:t> tidak jelas</a:t>
            </a:r>
            <a:r>
              <a:rPr lang="en-US" sz="1950" dirty="0"/>
              <a:t>, </a:t>
            </a:r>
            <a:r>
              <a:rPr lang="en-US" sz="1950" dirty="0" err="1"/>
              <a:t>akibatnya</a:t>
            </a:r>
            <a:r>
              <a:rPr lang="en-US" sz="1950" dirty="0"/>
              <a:t> </a:t>
            </a:r>
            <a:r>
              <a:rPr lang="en-US" sz="1950" dirty="0" err="1"/>
              <a:t>perusahaan</a:t>
            </a:r>
            <a:r>
              <a:rPr lang="en-US" sz="1950" dirty="0"/>
              <a:t> </a:t>
            </a:r>
            <a:r>
              <a:rPr lang="en-US" sz="1950" dirty="0" err="1"/>
              <a:t>rugi</a:t>
            </a:r>
            <a:r>
              <a:rPr lang="en-US" sz="1950" dirty="0"/>
              <a:t> </a:t>
            </a:r>
            <a:r>
              <a:rPr lang="en-US" sz="1950" dirty="0" err="1"/>
              <a:t>hingga</a:t>
            </a:r>
            <a:r>
              <a:rPr lang="en-US" sz="1950" dirty="0"/>
              <a:t> </a:t>
            </a:r>
            <a:r>
              <a:rPr lang="en-US" sz="1950" dirty="0" err="1"/>
              <a:t>lebih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100 </a:t>
            </a:r>
            <a:r>
              <a:rPr lang="en-US" sz="1950" dirty="0" err="1"/>
              <a:t>juta</a:t>
            </a:r>
            <a:r>
              <a:rPr lang="en-US" sz="1950" dirty="0"/>
              <a:t> </a:t>
            </a:r>
            <a:endParaRPr lang="en-US" altLang="en-US" sz="1950" dirty="0"/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pengecekan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bakteri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untuk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memastikan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bakteri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pengolah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limbah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mati</a:t>
            </a:r>
            <a:r>
              <a:rPr lang="en-US" altLang="en-US" sz="1950" dirty="0"/>
              <a:t>, yang </a:t>
            </a:r>
            <a:r>
              <a:rPr lang="en-US" altLang="en-US" sz="1950" dirty="0" err="1"/>
              <a:t>berdampak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baku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mutu</a:t>
            </a:r>
            <a:r>
              <a:rPr lang="en-US" altLang="en-US" sz="1950" dirty="0"/>
              <a:t> air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melebihi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ambang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batas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berdampak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pencemaran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ke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lingkungan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sekitar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catatan</a:t>
            </a:r>
            <a:r>
              <a:rPr lang="en-US" altLang="en-US" sz="1950" dirty="0"/>
              <a:t>: </a:t>
            </a:r>
            <a:r>
              <a:rPr lang="en-US" altLang="en-US" sz="1950" dirty="0" err="1"/>
              <a:t>pernah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teguran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masyarakat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terkait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air </a:t>
            </a:r>
            <a:r>
              <a:rPr lang="en-US" altLang="en-US" sz="1950" dirty="0" err="1"/>
              <a:t>keluaran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pabrik</a:t>
            </a:r>
            <a:r>
              <a:rPr lang="en-US" altLang="en-US" sz="1950" dirty="0"/>
              <a:t> </a:t>
            </a:r>
          </a:p>
          <a:p>
            <a:pPr marL="479822" indent="-479822" algn="just">
              <a:buAutoNum type="arabicPeriod" startAt="5"/>
            </a:pPr>
            <a:r>
              <a:rPr lang="en-US" altLang="en-US" sz="1950" dirty="0" err="1"/>
              <a:t>Terdapat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kegiatan</a:t>
            </a:r>
            <a:r>
              <a:rPr lang="en-US" altLang="en-US" sz="1950" dirty="0"/>
              <a:t> yang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oleh </a:t>
            </a:r>
            <a:r>
              <a:rPr lang="en-US" altLang="en-US" sz="1950" dirty="0" err="1"/>
              <a:t>pihak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eksternal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namun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tidak</a:t>
            </a:r>
            <a:endParaRPr lang="en-US" altLang="en-US" sz="1950" dirty="0"/>
          </a:p>
          <a:p>
            <a:pPr marL="0" indent="0" algn="just">
              <a:buNone/>
            </a:pPr>
            <a:r>
              <a:rPr lang="en-US" altLang="en-US" sz="1950" dirty="0"/>
              <a:t>        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identifikasi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bahaya</a:t>
            </a:r>
            <a:r>
              <a:rPr lang="en-US" altLang="en-US" sz="1950" dirty="0"/>
              <a:t> dan </a:t>
            </a:r>
            <a:r>
              <a:rPr lang="en-US" altLang="en-US" sz="1950" dirty="0" err="1"/>
              <a:t>resiko</a:t>
            </a:r>
            <a:r>
              <a:rPr lang="en-US" altLang="en-US" sz="1950" dirty="0"/>
              <a:t> K3</a:t>
            </a:r>
          </a:p>
          <a:p>
            <a:pPr marL="479822" indent="-479822" algn="just">
              <a:buNone/>
            </a:pPr>
            <a:endParaRPr lang="en-US" altLang="en-US" sz="19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141763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806450" algn="ctr"/>
            <a:r>
              <a:rPr lang="en-US" altLang="en-US" sz="2400" dirty="0" err="1"/>
              <a:t>Kategorikan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temuan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dibawah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</a:t>
            </a:r>
            <a:r>
              <a:rPr lang="en-US" altLang="en-US" sz="24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(Non Conformity Major, Minor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Improvement,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nit picking) </a:t>
            </a:r>
            <a:br>
              <a:rPr lang="en-US" altLang="en-US" sz="2400" dirty="0"/>
            </a:br>
            <a:r>
              <a:rPr lang="en-US" altLang="en-US" sz="2400" dirty="0"/>
              <a:t>dan </a:t>
            </a:r>
            <a:r>
              <a:rPr lang="en-US" altLang="en-US" sz="2400" dirty="0" err="1"/>
              <a:t>sebutkan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pasal</a:t>
            </a:r>
            <a:r>
              <a:rPr lang="en-US" altLang="en-US" sz="2400" dirty="0"/>
              <a:t> ISO 9001, ISO 14001, ISO 45001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1" descr="C:\Users\Agus Wahyudi\Pictures\3D man\3d-man-watch-246841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0520" y="4643446"/>
            <a:ext cx="1738290" cy="173829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853644" y="647482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D9FC50-D505-4062-AC67-B4F28B52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21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16" y="404813"/>
            <a:ext cx="7563686" cy="641350"/>
          </a:xfrm>
        </p:spPr>
        <p:txBody>
          <a:bodyPr anchorCtr="1"/>
          <a:lstStyle/>
          <a:p>
            <a:pPr eaLnBrk="1" hangingPunct="1">
              <a:buFont typeface="Monotype Sorts" charset="2"/>
              <a:buChar char="®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Membuat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Laporan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85</a:t>
            </a:fld>
            <a:endParaRPr lang="id-ID"/>
          </a:p>
        </p:txBody>
      </p:sp>
      <p:sp>
        <p:nvSpPr>
          <p:cNvPr id="99331" name="Text Box 4"/>
          <p:cNvSpPr txBox="1">
            <a:spLocks noChangeArrowheads="1"/>
          </p:cNvSpPr>
          <p:nvPr/>
        </p:nvSpPr>
        <p:spPr bwMode="auto">
          <a:xfrm>
            <a:off x="1381100" y="1846283"/>
            <a:ext cx="7662144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semua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audit </a:t>
            </a:r>
            <a:r>
              <a:rPr lang="en-US" sz="2000" b="0" dirty="0" err="1">
                <a:latin typeface="Century Gothic" pitchFamily="34" charset="0"/>
              </a:rPr>
              <a:t>baik</a:t>
            </a:r>
            <a:r>
              <a:rPr lang="en-US" sz="2000" b="0" dirty="0">
                <a:latin typeface="Century Gothic" pitchFamily="34" charset="0"/>
              </a:rPr>
              <a:t> Conformity, </a:t>
            </a:r>
            <a:r>
              <a:rPr lang="en-US" sz="2000" b="0" dirty="0" err="1">
                <a:latin typeface="Century Gothic" pitchFamily="34" charset="0"/>
              </a:rPr>
              <a:t>Nonconforrmity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ataupun</a:t>
            </a:r>
            <a:r>
              <a:rPr lang="en-US" sz="2000" b="0" dirty="0">
                <a:latin typeface="Century Gothic" pitchFamily="34" charset="0"/>
              </a:rPr>
              <a:t> Improvement opportunity </a:t>
            </a:r>
            <a:r>
              <a:rPr lang="en-US" sz="2000" b="0" dirty="0" err="1">
                <a:latin typeface="Century Gothic" pitchFamily="34" charset="0"/>
              </a:rPr>
              <a:t>berikut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objective evidence-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 yang (</a:t>
            </a:r>
            <a:r>
              <a:rPr lang="en-US" sz="2000" b="0" dirty="0" err="1">
                <a:latin typeface="Century Gothic" pitchFamily="34" charset="0"/>
              </a:rPr>
              <a:t>dapat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mengunakan</a:t>
            </a:r>
            <a:r>
              <a:rPr lang="en-US" sz="2000" b="0" dirty="0">
                <a:latin typeface="Century Gothic" pitchFamily="34" charset="0"/>
              </a:rPr>
              <a:t> Checklist)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Tentukan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klasifikasi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Nonconformity.   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Konfirmasikan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terutama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kepada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auditee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lalu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mintakan</a:t>
            </a:r>
            <a:r>
              <a:rPr lang="en-US" sz="2000" b="0" dirty="0">
                <a:latin typeface="Century Gothic" pitchFamily="34" charset="0"/>
              </a:rPr>
              <a:t> sign-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“Corrective Action Request”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>
                <a:latin typeface="Century Gothic" pitchFamily="34" charset="0"/>
              </a:rPr>
              <a:t>Compile Nonconformity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suatu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tabel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menunjukan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distribusinya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organisasi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5744" y="1214422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4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98" y="142860"/>
            <a:ext cx="4881562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1467206" y="1974872"/>
            <a:ext cx="8438794" cy="4525962"/>
          </a:xfrm>
        </p:spPr>
        <p:txBody>
          <a:bodyPr/>
          <a:lstStyle/>
          <a:p>
            <a:pPr eaLnBrk="1" hangingPunct="1"/>
            <a:r>
              <a:rPr lang="en-US" sz="2800" dirty="0" err="1"/>
              <a:t>Kejelasan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mempermudah</a:t>
            </a:r>
            <a:r>
              <a:rPr lang="en-US" sz="2800" dirty="0"/>
              <a:t> </a:t>
            </a:r>
            <a:r>
              <a:rPr lang="en-US" sz="2800" dirty="0" err="1"/>
              <a:t>orang</a:t>
            </a:r>
            <a:r>
              <a:rPr lang="en-US" sz="2800" dirty="0"/>
              <a:t> </a:t>
            </a:r>
            <a:r>
              <a:rPr lang="en-US" sz="2800" dirty="0" err="1"/>
              <a:t>memahami</a:t>
            </a:r>
            <a:r>
              <a:rPr lang="en-US" sz="2800" dirty="0"/>
              <a:t> </a:t>
            </a:r>
            <a:r>
              <a:rPr lang="en-US" sz="2800" dirty="0" err="1"/>
              <a:t>permasalahannya</a:t>
            </a:r>
            <a:r>
              <a:rPr lang="en-US" sz="2800" dirty="0"/>
              <a:t>. </a:t>
            </a:r>
          </a:p>
          <a:p>
            <a:pPr eaLnBrk="1" hangingPunct="1"/>
            <a:r>
              <a:rPr lang="en-US" sz="2800" dirty="0" err="1"/>
              <a:t>Pastikan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prinsip</a:t>
            </a:r>
            <a:r>
              <a:rPr lang="en-US" sz="2800" dirty="0"/>
              <a:t> PLOR (Problem, Location, Objectives Evidence, Reference)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399364" name="Text Box 4"/>
          <p:cNvSpPr txBox="1">
            <a:spLocks noChangeArrowheads="1"/>
          </p:cNvSpPr>
          <p:nvPr/>
        </p:nvSpPr>
        <p:spPr bwMode="auto">
          <a:xfrm>
            <a:off x="1381101" y="4356281"/>
            <a:ext cx="8143931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Comic Sans MS" pitchFamily="66" charset="0"/>
              </a:rPr>
              <a:t>Contoh</a:t>
            </a:r>
            <a:r>
              <a:rPr lang="en-US" sz="2000" b="0" dirty="0">
                <a:latin typeface="Comic Sans MS" pitchFamily="66" charset="0"/>
              </a:rPr>
              <a:t> :</a:t>
            </a:r>
          </a:p>
          <a:p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konsisten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dilakukan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misal</a:t>
            </a:r>
            <a:r>
              <a:rPr lang="en-US" sz="1600" b="0" dirty="0">
                <a:latin typeface="Comic Sans MS" pitchFamily="66" charset="0"/>
              </a:rPr>
              <a:t>  </a:t>
            </a:r>
            <a:r>
              <a:rPr lang="en-US" sz="1600" b="0" u="sng" dirty="0" err="1">
                <a:latin typeface="Comic Sans MS" pitchFamily="66" charset="0"/>
              </a:rPr>
              <a:t>pada</a:t>
            </a:r>
            <a:r>
              <a:rPr lang="en-US" sz="1600" b="0" u="sng" dirty="0">
                <a:latin typeface="Comic Sans MS" pitchFamily="66" charset="0"/>
              </a:rPr>
              <a:t> dept. Purchasing </a:t>
            </a:r>
          </a:p>
          <a:p>
            <a:r>
              <a:rPr lang="en-US" b="0" dirty="0"/>
              <a:t>	</a:t>
            </a:r>
            <a:r>
              <a:rPr lang="en-US" b="1" dirty="0"/>
              <a:t>P</a:t>
            </a:r>
            <a:r>
              <a:rPr lang="en-US" b="0" dirty="0"/>
              <a:t>						</a:t>
            </a:r>
            <a:r>
              <a:rPr lang="en-US" b="1" dirty="0"/>
              <a:t>L</a:t>
            </a:r>
            <a:endParaRPr lang="en-US" sz="1600" b="1" u="sng" dirty="0">
              <a:latin typeface="Comic Sans MS" pitchFamily="66" charset="0"/>
            </a:endParaRPr>
          </a:p>
          <a:p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PT ABC, form </a:t>
            </a:r>
            <a:r>
              <a:rPr lang="en-US" sz="1600" b="0" u="sng" dirty="0" err="1">
                <a:latin typeface="Comic Sans MS" pitchFamily="66" charset="0"/>
              </a:rPr>
              <a:t>evaluasinya</a:t>
            </a:r>
            <a:r>
              <a:rPr lang="en-US" sz="1600" b="0" u="sng" dirty="0">
                <a:latin typeface="Comic Sans MS" pitchFamily="66" charset="0"/>
              </a:rPr>
              <a:t>, </a:t>
            </a:r>
            <a:r>
              <a:rPr lang="en-US" sz="1600" b="0" u="sng" dirty="0" err="1">
                <a:latin typeface="Comic Sans MS" pitchFamily="66" charset="0"/>
              </a:rPr>
              <a:t>masih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diisi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tidak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sesuai</a:t>
            </a:r>
            <a:r>
              <a:rPr lang="en-US" sz="1600" b="0" dirty="0">
                <a:latin typeface="Comic Sans MS" pitchFamily="66" charset="0"/>
              </a:rPr>
              <a:t> yang </a:t>
            </a:r>
            <a:r>
              <a:rPr lang="en-US" sz="1600" b="0" dirty="0" err="1">
                <a:latin typeface="Comic Sans MS" pitchFamily="66" charset="0"/>
              </a:rPr>
              <a:t>diminta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oleh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dirty="0">
                <a:latin typeface="Comic Sans MS" pitchFamily="66" charset="0"/>
              </a:rPr>
              <a:t>                            </a:t>
            </a:r>
            <a:r>
              <a:rPr lang="en-US" sz="1600" b="1" dirty="0">
                <a:latin typeface="Comic Sans MS" pitchFamily="66" charset="0"/>
              </a:rPr>
              <a:t>O</a:t>
            </a:r>
          </a:p>
          <a:p>
            <a:r>
              <a:rPr lang="en-US" sz="1600" b="0" dirty="0">
                <a:latin typeface="Comic Sans MS" pitchFamily="66" charset="0"/>
              </a:rPr>
              <a:t>			</a:t>
            </a:r>
          </a:p>
          <a:p>
            <a:r>
              <a:rPr lang="en-US" sz="1600" b="0" u="sng" dirty="0" err="1">
                <a:latin typeface="Comic Sans MS" pitchFamily="66" charset="0"/>
              </a:rPr>
              <a:t>Instruksi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Kerja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Supplier </a:t>
            </a:r>
          </a:p>
          <a:p>
            <a:r>
              <a:rPr lang="en-US" sz="2000" b="0" dirty="0">
                <a:latin typeface="Comic Sans MS" pitchFamily="66" charset="0"/>
              </a:rPr>
              <a:t>                  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5744" y="1428736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76" y="0"/>
            <a:ext cx="1023910" cy="12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9D3A1-D9CF-4A5D-84FF-A955A77A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8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83969-5B00-4978-9CC0-4323650E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0E4B73-2364-4938-9BA4-2B1259FFB6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488" y="-27384"/>
            <a:ext cx="9062767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Workshop : </a:t>
            </a:r>
            <a:r>
              <a:rPr lang="en-US" sz="4000" dirty="0" err="1"/>
              <a:t>Penulisan</a:t>
            </a:r>
            <a:r>
              <a:rPr lang="en-US" sz="4000" dirty="0"/>
              <a:t> </a:t>
            </a:r>
            <a:r>
              <a:rPr lang="en-US" sz="4000" dirty="0" err="1"/>
              <a:t>Temuan</a:t>
            </a:r>
            <a:r>
              <a:rPr lang="en-US" sz="4000" dirty="0"/>
              <a:t> Audit</a:t>
            </a:r>
          </a:p>
        </p:txBody>
      </p:sp>
      <p:graphicFrame>
        <p:nvGraphicFramePr>
          <p:cNvPr id="7" name="Group 25">
            <a:extLst>
              <a:ext uri="{FF2B5EF4-FFF2-40B4-BE49-F238E27FC236}">
                <a16:creationId xmlns:a16="http://schemas.microsoft.com/office/drawing/2014/main" id="{81A8146A-A111-4AE6-BB90-F76D0397B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212582"/>
              </p:ext>
            </p:extLst>
          </p:nvPr>
        </p:nvGraphicFramePr>
        <p:xfrm>
          <a:off x="416496" y="1052736"/>
          <a:ext cx="8928992" cy="5529072"/>
        </p:xfrm>
        <a:graphic>
          <a:graphicData uri="http://schemas.openxmlformats.org/drawingml/2006/table">
            <a:tbl>
              <a:tblPr/>
              <a:tblGrid>
                <a:gridCol w="91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No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Penulisan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Jika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kurangnya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dimana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0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Aspek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Dampak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efektif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masih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ada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aspek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lingkungan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terkait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limbah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kain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majun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terkontaminasi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bahan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kimia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B3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olie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dan grease)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teridentifikasi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2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Identifikasi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risk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perusahaan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tahun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2019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namun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lengkap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22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Berikan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contoh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aktual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audit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masih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Anda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Perusahaan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DA4BDF-E10A-46AB-9297-6BE550A0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23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6496" y="3672673"/>
            <a:ext cx="8784976" cy="255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Masalah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terpenting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adalah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semua</a:t>
            </a:r>
            <a:r>
              <a:rPr lang="en-US" sz="3600" dirty="0">
                <a:latin typeface="+mn-lt"/>
              </a:rPr>
              <a:t> Nonconformity</a:t>
            </a:r>
            <a:r>
              <a:rPr lang="en-US" sz="2400" dirty="0">
                <a:latin typeface="+mn-lt"/>
              </a:rPr>
              <a:t> 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baik</a:t>
            </a:r>
            <a:r>
              <a:rPr lang="en-US" sz="2400" dirty="0">
                <a:latin typeface="+mn-lt"/>
              </a:rPr>
              <a:t> MAJOR </a:t>
            </a:r>
            <a:r>
              <a:rPr lang="en-US" sz="2400" dirty="0" err="1">
                <a:latin typeface="+mn-lt"/>
              </a:rPr>
              <a:t>atau</a:t>
            </a:r>
            <a:r>
              <a:rPr lang="en-US" sz="2400" dirty="0">
                <a:latin typeface="+mn-lt"/>
              </a:rPr>
              <a:t> MINOR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harus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diperbaiki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sebelum</a:t>
            </a:r>
            <a:r>
              <a:rPr lang="en-US" sz="2400" dirty="0">
                <a:latin typeface="+mn-lt"/>
              </a:rPr>
              <a:t> system </a:t>
            </a:r>
            <a:r>
              <a:rPr lang="en-US" sz="2400" dirty="0" err="1">
                <a:latin typeface="+mn-lt"/>
              </a:rPr>
              <a:t>dikategorikan</a:t>
            </a:r>
            <a:endParaRPr lang="en-US" sz="2400" dirty="0">
              <a:latin typeface="+mn-lt"/>
            </a:endParaRP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sesuai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dengan</a:t>
            </a:r>
            <a:r>
              <a:rPr lang="en-US" sz="2400" dirty="0">
                <a:latin typeface="+mn-lt"/>
              </a:rPr>
              <a:t> ISO 9001:2015; ISO 14001:2015, ISO 45001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-15552" y="3573016"/>
            <a:ext cx="9875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C:\Users\MGR\AppData\Roaming\PixelMetrics\CaptureWiz\Temp\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19"/>
            <a:ext cx="9906000" cy="35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125941">
            <a:off x="365462" y="332656"/>
            <a:ext cx="1103626" cy="3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38E16-AD3F-4F4C-BEAE-8E78B8D2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06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-231576" y="366863"/>
            <a:ext cx="660352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>
              <a:buFont typeface="Monotype Sorts" charset="2"/>
              <a:buChar char="¯"/>
            </a:pPr>
            <a:r>
              <a:rPr kumimoji="1" lang="en-US" sz="4400" b="1" dirty="0"/>
              <a:t> Closing meeting</a:t>
            </a:r>
            <a:endParaRPr kumimoji="1" lang="en-GB" sz="4400" b="1" dirty="0"/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576537" y="1556792"/>
            <a:ext cx="8809072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Memperkenalkan</a:t>
            </a:r>
            <a:r>
              <a:rPr lang="en-US" b="0" dirty="0">
                <a:latin typeface="Century Gothic" pitchFamily="34" charset="0"/>
              </a:rPr>
              <a:t> audit team (</a:t>
            </a:r>
            <a:r>
              <a:rPr lang="en-US" b="0" dirty="0" err="1">
                <a:latin typeface="Century Gothic" pitchFamily="34" charset="0"/>
              </a:rPr>
              <a:t>apabila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peserta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ikut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saat</a:t>
            </a:r>
            <a:r>
              <a:rPr lang="en-US" b="0" dirty="0">
                <a:latin typeface="Century Gothic" pitchFamily="34" charset="0"/>
              </a:rPr>
              <a:t> opening meeting )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Mereview</a:t>
            </a:r>
            <a:r>
              <a:rPr lang="en-US" b="0" dirty="0">
                <a:latin typeface="Century Gothic" pitchFamily="34" charset="0"/>
              </a:rPr>
              <a:t> scope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tujuan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Hasil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keseluruhan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>
                <a:latin typeface="Century Gothic" pitchFamily="34" charset="0"/>
              </a:rPr>
              <a:t>Improvement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praktek-praktek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baik</a:t>
            </a:r>
            <a:r>
              <a:rPr lang="en-US" b="0" dirty="0">
                <a:latin typeface="Century Gothic" pitchFamily="34" charset="0"/>
              </a:rPr>
              <a:t> (Strong point)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masalah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ditemukan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nonconformances</a:t>
            </a:r>
            <a:r>
              <a:rPr lang="en-US" b="0" dirty="0">
                <a:latin typeface="Century Gothic" pitchFamily="34" charset="0"/>
              </a:rPr>
              <a:t>)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akibat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dapat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ditimbulkan</a:t>
            </a: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 err="1">
                <a:latin typeface="Century Gothic" pitchFamily="34" charset="0"/>
              </a:rPr>
              <a:t>Menjelaskan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audit </a:t>
            </a:r>
            <a:r>
              <a:rPr lang="en-US" dirty="0" err="1">
                <a:latin typeface="Century Gothic" pitchFamily="34" charset="0"/>
              </a:rPr>
              <a:t>adalah</a:t>
            </a:r>
            <a:r>
              <a:rPr lang="en-US" dirty="0">
                <a:latin typeface="Century Gothic" pitchFamily="34" charset="0"/>
              </a:rPr>
              <a:t> sampling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problem yang </a:t>
            </a:r>
            <a:r>
              <a:rPr lang="en-US" dirty="0" err="1">
                <a:latin typeface="Century Gothic" pitchFamily="34" charset="0"/>
              </a:rPr>
              <a:t>ditemukan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terjadi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pada</a:t>
            </a:r>
            <a:r>
              <a:rPr lang="en-US" dirty="0">
                <a:latin typeface="Century Gothic" pitchFamily="34" charset="0"/>
              </a:rPr>
              <a:t> area yang lain, </a:t>
            </a:r>
            <a:r>
              <a:rPr lang="en-US" dirty="0" err="1">
                <a:latin typeface="Century Gothic" pitchFamily="34" charset="0"/>
              </a:rPr>
              <a:t>sehingga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tindakan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koreksi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tidak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hanya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hasil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temuan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tetapi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juga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sistem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dimana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nonconformances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tersebut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ditemukan</a:t>
            </a:r>
            <a:endParaRPr lang="en-US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Rekomendasi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improvement </a:t>
            </a:r>
            <a:r>
              <a:rPr lang="en-US" b="0" dirty="0" err="1">
                <a:latin typeface="Century Gothic" pitchFamily="34" charset="0"/>
              </a:rPr>
              <a:t>dimasa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datang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Rencana</a:t>
            </a:r>
            <a:r>
              <a:rPr lang="en-US" b="0" dirty="0">
                <a:latin typeface="Century Gothic" pitchFamily="34" charset="0"/>
              </a:rPr>
              <a:t> follow up / </a:t>
            </a:r>
            <a:r>
              <a:rPr lang="en-US" b="0" dirty="0" err="1">
                <a:latin typeface="Century Gothic" pitchFamily="34" charset="0"/>
              </a:rPr>
              <a:t>verifikasi</a:t>
            </a:r>
            <a:r>
              <a:rPr lang="en-US" b="0" dirty="0">
                <a:latin typeface="Century Gothic" pitchFamily="34" charset="0"/>
              </a:rPr>
              <a:t>   </a:t>
            </a:r>
            <a:endParaRPr lang="en-GB" b="0" dirty="0">
              <a:latin typeface="Century Gothic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9B7EF6-7A94-4C2A-8EDB-A08B5CBD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45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4000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9</a:t>
            </a:fld>
            <a:endParaRPr lang="id-ID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738158" y="1571612"/>
            <a:ext cx="8429684" cy="5072098"/>
          </a:xfrm>
          <a:prstGeom prst="rect">
            <a:avLst/>
          </a:prstGeom>
        </p:spPr>
        <p:txBody>
          <a:bodyPr/>
          <a:lstStyle/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Internal 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Audit (first party).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dilaksanakan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internal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Tujuannya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a.l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Menjaga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konsitensi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Memeriksa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efektifitas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perusahaan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External Audit (second party). 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dilakukan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pihak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berhubungan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langsung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pengawasan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Pemerintah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 proper,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Tujuannya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mereview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pemenuhan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peraturan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regulasi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Extrinsic Audit (third party)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dilaksanakan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independent (third party)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ditunjuk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Pemerintah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permintaan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internal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mengacu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diakui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: Audit ISO 9001, ISO 14001,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keuangan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berdasarkan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akutasi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9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494506" y="1447800"/>
            <a:ext cx="88042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u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MELAKUKAN PEMANTAUAN TINDAKAN PERBAIKAN </a:t>
            </a:r>
            <a:endParaRPr kumimoji="1" lang="en-US" sz="19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v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MELAKUKAN VERIFIKASI TINDAKAN PERBAIKAN </a:t>
            </a:r>
          </a:p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w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MEMBUAT LAPORAN UNTUK MANAJEMEN</a:t>
            </a:r>
            <a:endParaRPr kumimoji="1" lang="en-US" sz="19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457200"/>
            <a:ext cx="84216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algn="ctr" defTabSz="873125" eaLnBrk="0" hangingPunct="0"/>
            <a:r>
              <a:rPr kumimoji="1" lang="en-US" sz="1900" b="1" dirty="0">
                <a:latin typeface="Verdana" pitchFamily="34" charset="0"/>
              </a:rPr>
              <a:t>TAHAPAN III</a:t>
            </a:r>
          </a:p>
          <a:p>
            <a:pPr algn="ctr" defTabSz="873125" eaLnBrk="0" hangingPunct="0"/>
            <a:r>
              <a:rPr kumimoji="1" lang="en-US" b="1" dirty="0">
                <a:latin typeface="Verdana" pitchFamily="34" charset="0"/>
              </a:rPr>
              <a:t>TINDAK LANJUT AUDIT</a:t>
            </a:r>
          </a:p>
        </p:txBody>
      </p:sp>
      <p:pic>
        <p:nvPicPr>
          <p:cNvPr id="3389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99060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06096-68AC-46F2-BDE6-8778B53D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A126F-394F-4194-9AA6-41A0E073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7668"/>
      </p:ext>
    </p:extLst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2" name="Picture 4" descr="Image result for corrective a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/>
          <a:stretch/>
        </p:blipFill>
        <p:spPr bwMode="auto">
          <a:xfrm>
            <a:off x="0" y="4114799"/>
            <a:ext cx="3886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514600" y="2631831"/>
            <a:ext cx="7086600" cy="223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7275" tIns="43637" rIns="87275" bIns="43637">
            <a:spAutoFit/>
          </a:bodyPr>
          <a:lstStyle/>
          <a:p>
            <a:pPr marL="436563" indent="-436563" defTabSz="873125" eaLnBrk="0" hangingPunct="0">
              <a:lnSpc>
                <a:spcPct val="130000"/>
              </a:lnSpc>
              <a:buFont typeface="Wingdings 2" pitchFamily="18" charset="2"/>
              <a:buChar char="õ"/>
            </a:pPr>
            <a:r>
              <a:rPr lang="en-US" sz="2400" dirty="0" err="1">
                <a:latin typeface="Verdana" pitchFamily="34" charset="0"/>
              </a:rPr>
              <a:t>Gunakan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i="1" dirty="0">
                <a:latin typeface="Verdana" pitchFamily="34" charset="0"/>
              </a:rPr>
              <a:t>log</a:t>
            </a:r>
            <a:r>
              <a:rPr lang="en-US" sz="2400" dirty="0">
                <a:latin typeface="Verdana" pitchFamily="34" charset="0"/>
              </a:rPr>
              <a:t> CAR</a:t>
            </a:r>
          </a:p>
          <a:p>
            <a:pPr marL="436563" indent="-436563" defTabSz="873125" eaLnBrk="0" hangingPunct="0">
              <a:lnSpc>
                <a:spcPct val="150000"/>
              </a:lnSpc>
              <a:buFont typeface="Wingdings 2" pitchFamily="18" charset="2"/>
              <a:buChar char="õ"/>
            </a:pPr>
            <a:r>
              <a:rPr lang="en-GB" sz="2400" dirty="0" err="1">
                <a:latin typeface="Verdana" pitchFamily="34" charset="0"/>
              </a:rPr>
              <a:t>Ingatkan</a:t>
            </a:r>
            <a:r>
              <a:rPr lang="en-GB" sz="2400" dirty="0">
                <a:latin typeface="Verdana" pitchFamily="34" charset="0"/>
              </a:rPr>
              <a:t> auditor  </a:t>
            </a:r>
            <a:r>
              <a:rPr lang="en-GB" sz="2400" dirty="0" err="1">
                <a:latin typeface="Verdana" pitchFamily="34" charset="0"/>
              </a:rPr>
              <a:t>dan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auditee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beberapa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hari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sebelum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waktu</a:t>
            </a:r>
            <a:r>
              <a:rPr lang="en-GB" sz="2400" dirty="0">
                <a:latin typeface="Verdana" pitchFamily="34" charset="0"/>
              </a:rPr>
              <a:t> yang </a:t>
            </a:r>
            <a:r>
              <a:rPr lang="en-GB" sz="2400" dirty="0" err="1">
                <a:latin typeface="Verdana" pitchFamily="34" charset="0"/>
              </a:rPr>
              <a:t>ditentukan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untuk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memverifikasi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tindakan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perbaikan</a:t>
            </a:r>
            <a:endParaRPr lang="en-GB" sz="2400" dirty="0">
              <a:latin typeface="Verdana" pitchFamily="34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914400" y="990601"/>
            <a:ext cx="8153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marL="622300" indent="-622300" defTabSz="179388" eaLnBrk="0" hangingPunct="0"/>
            <a:r>
              <a:rPr kumimoji="1" lang="en-US" sz="2700" b="1" dirty="0">
                <a:latin typeface="Verdana" pitchFamily="34" charset="0"/>
              </a:rPr>
              <a:t>1.  MELAKUKAN PEMANTAUAN TINDAKAN PERBAIKAN</a:t>
            </a:r>
            <a:endParaRPr kumimoji="1" lang="en-US" sz="2700" b="1" i="1" dirty="0">
              <a:latin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1219200" cy="32766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33600" y="2132431"/>
            <a:ext cx="7772400" cy="45719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CEB2C-1817-47F7-98C0-D36AF9ED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67F99-50FF-40E3-986A-B12D887C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23759"/>
      </p:ext>
    </p:extLst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84117" y="6452456"/>
            <a:ext cx="7683260" cy="262414"/>
            <a:chOff x="84116" y="6521598"/>
            <a:chExt cx="7683260" cy="204051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172"/>
            <p:cNvSpPr>
              <a:spLocks noChangeArrowheads="1"/>
            </p:cNvSpPr>
            <p:nvPr/>
          </p:nvSpPr>
          <p:spPr bwMode="auto">
            <a:xfrm>
              <a:off x="84116" y="6657561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427546" y="358791"/>
            <a:ext cx="44628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Temuan</a:t>
            </a:r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 Audit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40574" y="40094"/>
            <a:ext cx="45402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Tindakan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Perbaikan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30238" y="1557338"/>
            <a:ext cx="9004301" cy="482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eliminate a detected nonconformity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Corrective 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eliminate the causes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detected nonconformity or other undesirable situation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 2 : Corrective action is taken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karena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jangan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mengetahui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penyebabnya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menghasilkan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yang juga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32200" y="1348731"/>
            <a:ext cx="6240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D563B-DB59-4595-B317-4C7E9FA0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9CBE5-4D06-40F6-A737-8E4B4A287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6F35-012C-4559-B81C-3F2CAAAF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85B3A8E-9F2F-40E3-A1D3-9E9501798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115888"/>
            <a:ext cx="8915400" cy="1143000"/>
          </a:xfrm>
        </p:spPr>
        <p:txBody>
          <a:bodyPr/>
          <a:lstStyle/>
          <a:p>
            <a:r>
              <a:rPr lang="en-US" dirty="0"/>
              <a:t>Workshop : Corrective Action </a:t>
            </a:r>
          </a:p>
        </p:txBody>
      </p:sp>
      <p:graphicFrame>
        <p:nvGraphicFramePr>
          <p:cNvPr id="7" name="Group 30">
            <a:extLst>
              <a:ext uri="{FF2B5EF4-FFF2-40B4-BE49-F238E27FC236}">
                <a16:creationId xmlns:a16="http://schemas.microsoft.com/office/drawing/2014/main" id="{FEDA5A73-4C5E-4607-B113-E692CC6AF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558932"/>
              </p:ext>
            </p:extLst>
          </p:nvPr>
        </p:nvGraphicFramePr>
        <p:xfrm>
          <a:off x="344488" y="1341437"/>
          <a:ext cx="9290050" cy="5014913"/>
        </p:xfrm>
        <a:graphic>
          <a:graphicData uri="http://schemas.openxmlformats.org/drawingml/2006/table">
            <a:tbl>
              <a:tblPr/>
              <a:tblGrid>
                <a:gridCol w="61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1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7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Temuan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Corrective 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Apakah Corrective actionnya sudah tepat ?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2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Pada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17 April 2017,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hasil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pengukuran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mutu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air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dari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WTTP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melewati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batas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nilai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ambang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batas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standar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mutu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100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aktual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110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Tapi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pengukuran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mutu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air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0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Rudi, Operator yang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bertanggung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jawab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terhadap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gudang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B3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paham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mengenai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penanganan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tumpahan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training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terhadap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Rudi,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sudah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dilaksanakan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Juni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2017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3DB60-D582-43D0-8D4A-2020A8A7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19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30238" y="341313"/>
            <a:ext cx="9063037" cy="1143000"/>
          </a:xfrm>
        </p:spPr>
        <p:txBody>
          <a:bodyPr/>
          <a:lstStyle/>
          <a:p>
            <a:r>
              <a:rPr lang="en-US" sz="3800"/>
              <a:t>Summary Tahapan Analisa Masalah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>
          <a:xfrm>
            <a:off x="630239" y="1412875"/>
            <a:ext cx="8767762" cy="4943476"/>
          </a:xfrm>
        </p:spPr>
        <p:txBody>
          <a:bodyPr>
            <a:normAutofit/>
          </a:bodyPr>
          <a:lstStyle/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Mempelajari</a:t>
            </a:r>
            <a:r>
              <a:rPr lang="en-US" sz="2800" dirty="0"/>
              <a:t> </a:t>
            </a:r>
            <a:r>
              <a:rPr lang="en-US" sz="2800" dirty="0" err="1"/>
              <a:t>Fakta</a:t>
            </a:r>
            <a:r>
              <a:rPr lang="en-US" sz="2800" dirty="0"/>
              <a:t>, </a:t>
            </a:r>
            <a:r>
              <a:rPr lang="en-US" sz="2800" dirty="0" err="1"/>
              <a:t>olah</a:t>
            </a:r>
            <a:r>
              <a:rPr lang="en-US" sz="2800" dirty="0"/>
              <a:t> TKP (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Kejadian</a:t>
            </a:r>
            <a:r>
              <a:rPr lang="en-US" sz="2800" dirty="0"/>
              <a:t> Problem), </a:t>
            </a:r>
            <a:r>
              <a:rPr lang="en-US" sz="2800" dirty="0" err="1"/>
              <a:t>Datang</a:t>
            </a:r>
            <a:r>
              <a:rPr lang="en-US" sz="2800" dirty="0"/>
              <a:t> dan </a:t>
            </a:r>
            <a:r>
              <a:rPr lang="en-US" sz="2800" dirty="0" err="1"/>
              <a:t>Lihat</a:t>
            </a:r>
            <a:endParaRPr lang="en-US" sz="2800" dirty="0"/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Menganalisa</a:t>
            </a:r>
            <a:r>
              <a:rPr lang="en-US" sz="2800" dirty="0"/>
              <a:t> </a:t>
            </a:r>
            <a:r>
              <a:rPr lang="en-US" sz="2800" dirty="0" err="1"/>
              <a:t>penyebab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endParaRPr lang="en-US" sz="2800" dirty="0"/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Melakukan</a:t>
            </a:r>
            <a:r>
              <a:rPr lang="en-US" sz="2800" dirty="0"/>
              <a:t> </a:t>
            </a:r>
            <a:r>
              <a:rPr lang="en-US" sz="2800" dirty="0" err="1"/>
              <a:t>tindakan</a:t>
            </a:r>
            <a:r>
              <a:rPr lang="en-US" sz="2800" dirty="0"/>
              <a:t> </a:t>
            </a:r>
            <a:r>
              <a:rPr lang="en-US" sz="2800" dirty="0" err="1"/>
              <a:t>perbaikan</a:t>
            </a:r>
            <a:endParaRPr lang="en-US" sz="2800" dirty="0"/>
          </a:p>
          <a:p>
            <a:pPr marL="1371600" lvl="2" indent="-457200" defTabSz="914400"/>
            <a:r>
              <a:rPr lang="en-US" sz="2800" dirty="0" err="1"/>
              <a:t>Tindakan</a:t>
            </a:r>
            <a:r>
              <a:rPr lang="en-US" sz="2800" dirty="0"/>
              <a:t> temporary (correction)</a:t>
            </a:r>
          </a:p>
          <a:p>
            <a:pPr marL="1371600" lvl="2" indent="-457200" defTabSz="914400"/>
            <a:r>
              <a:rPr lang="en-US" sz="2800" dirty="0" err="1"/>
              <a:t>Tindakan</a:t>
            </a:r>
            <a:r>
              <a:rPr lang="en-US" sz="2800" dirty="0"/>
              <a:t> </a:t>
            </a:r>
            <a:r>
              <a:rPr lang="en-US" sz="2800" dirty="0" err="1"/>
              <a:t>permanen</a:t>
            </a:r>
            <a:r>
              <a:rPr lang="en-US" sz="2800" dirty="0"/>
              <a:t> (corrective action)</a:t>
            </a:r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Evaluasi</a:t>
            </a:r>
            <a:r>
              <a:rPr lang="en-US" sz="2800" dirty="0"/>
              <a:t> </a:t>
            </a:r>
            <a:r>
              <a:rPr lang="en-US" sz="2800" dirty="0" err="1"/>
              <a:t>efektifitas</a:t>
            </a:r>
            <a:r>
              <a:rPr lang="en-US" sz="2800" dirty="0"/>
              <a:t> </a:t>
            </a:r>
            <a:r>
              <a:rPr lang="en-US" sz="2800" dirty="0" err="1"/>
              <a:t>tindakan</a:t>
            </a:r>
            <a:r>
              <a:rPr lang="en-US" sz="2800" dirty="0"/>
              <a:t> </a:t>
            </a:r>
            <a:r>
              <a:rPr lang="en-US" sz="2800" dirty="0" err="1"/>
              <a:t>perbaikan</a:t>
            </a:r>
            <a:endParaRPr lang="en-US" sz="2800" dirty="0"/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Standarisasi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6DE35-7B2C-43C1-9F72-A7252D5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C9FF25-9294-4DA2-8593-1E7FB2C0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p:transition spd="slow" advClick="0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889251" y="1087438"/>
            <a:ext cx="5160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476500" y="-76200"/>
            <a:ext cx="44767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2.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Verifikasi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978680" y="381001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99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0099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1371" y="0"/>
            <a:ext cx="510779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221052" y="5719763"/>
            <a:ext cx="543454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6101" y="5313363"/>
            <a:ext cx="47294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752469" y="5719763"/>
            <a:ext cx="558932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831579" y="4826000"/>
            <a:ext cx="448865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806575" y="4839495"/>
            <a:ext cx="473075" cy="474663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8161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481139"/>
            <a:ext cx="3088746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702595" y="457201"/>
            <a:ext cx="1264047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84117" y="6452456"/>
            <a:ext cx="7683260" cy="262414"/>
            <a:chOff x="84116" y="6521598"/>
            <a:chExt cx="7683260" cy="204051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172"/>
            <p:cNvSpPr>
              <a:spLocks noChangeArrowheads="1"/>
            </p:cNvSpPr>
            <p:nvPr/>
          </p:nvSpPr>
          <p:spPr bwMode="auto">
            <a:xfrm>
              <a:off x="84116" y="6657561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971800" y="1219201"/>
            <a:ext cx="668655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1E9E5-2111-4E2D-AD16-674F284B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BD67C-6DE2-46B4-A1C8-38E33F35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/>
          <p:nvPr/>
        </p:nvGrpSpPr>
        <p:grpSpPr>
          <a:xfrm>
            <a:off x="84117" y="6452433"/>
            <a:ext cx="7683260" cy="262412"/>
            <a:chOff x="84116" y="6521598"/>
            <a:chExt cx="7683260" cy="204050"/>
          </a:xfrm>
          <a:solidFill>
            <a:srgbClr val="FF0000"/>
          </a:solidFill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172"/>
            <p:cNvSpPr>
              <a:spLocks noChangeArrowheads="1"/>
            </p:cNvSpPr>
            <p:nvPr/>
          </p:nvSpPr>
          <p:spPr bwMode="auto">
            <a:xfrm>
              <a:off x="84116" y="6657560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11" descr="temu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172200"/>
          </a:xfrm>
          <a:prstGeom prst="rect">
            <a:avLst/>
          </a:prstGeom>
        </p:spPr>
      </p:pic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" y="76200"/>
            <a:ext cx="1382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540250" y="-45720"/>
            <a:ext cx="5365750" cy="621792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>
          <a:xfrm>
            <a:off x="4583113" y="76200"/>
            <a:ext cx="5240337" cy="6248400"/>
          </a:xfrm>
        </p:spPr>
        <p:txBody>
          <a:bodyPr>
            <a:noAutofit/>
          </a:bodyPr>
          <a:lstStyle/>
          <a:p>
            <a:pPr marL="609600" indent="-609600" eaLnBrk="1" hangingPunct="1"/>
            <a:r>
              <a:rPr lang="en-US" sz="2200" b="1" dirty="0" err="1"/>
              <a:t>Tujuan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tepat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200" b="1" dirty="0"/>
          </a:p>
          <a:p>
            <a:pPr marL="609600" indent="-609600" eaLnBrk="1" hangingPunct="1"/>
            <a:r>
              <a:rPr lang="en-US" sz="2200" b="1" dirty="0" err="1"/>
              <a:t>Teknik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r>
              <a:rPr lang="en-US" sz="2200" b="1" dirty="0"/>
              <a:t> </a:t>
            </a:r>
          </a:p>
          <a:p>
            <a:pPr marL="1146175" lvl="2" indent="-457200" eaLnBrk="1" hangingPunct="1"/>
            <a:r>
              <a:rPr lang="en-US" sz="2200" b="1" dirty="0" err="1"/>
              <a:t>Lihat</a:t>
            </a:r>
            <a:r>
              <a:rPr lang="en-US" sz="2200" b="1" dirty="0"/>
              <a:t> </a:t>
            </a:r>
            <a:r>
              <a:rPr lang="en-US" sz="2200" b="1" dirty="0" err="1"/>
              <a:t>aktual</a:t>
            </a:r>
            <a:r>
              <a:rPr lang="en-US" sz="2200" b="1" dirty="0"/>
              <a:t>/ </a:t>
            </a:r>
            <a:r>
              <a:rPr lang="en-US" sz="2200" b="1" dirty="0" err="1"/>
              <a:t>bukti</a:t>
            </a:r>
            <a:r>
              <a:rPr lang="en-US" sz="2200" b="1" dirty="0"/>
              <a:t> </a:t>
            </a:r>
            <a:r>
              <a:rPr lang="en-US" sz="2200" b="1" dirty="0" err="1"/>
              <a:t>pelaksanaan</a:t>
            </a:r>
            <a:endParaRPr lang="en-US" sz="2200" b="1" dirty="0"/>
          </a:p>
          <a:p>
            <a:pPr marL="1146175" lvl="3" indent="-457200" eaLnBrk="1" hangingPunct="1">
              <a:buNone/>
            </a:pPr>
            <a:r>
              <a:rPr lang="en-US" sz="2200" b="1" dirty="0"/>
              <a:t>	</a:t>
            </a:r>
            <a:r>
              <a:rPr lang="en-US" sz="2200" b="1" dirty="0" err="1"/>
              <a:t>Juga</a:t>
            </a:r>
            <a:r>
              <a:rPr lang="en-US" sz="2200" b="1" dirty="0"/>
              <a:t> </a:t>
            </a:r>
            <a:r>
              <a:rPr lang="en-US" sz="2200" b="1" dirty="0" err="1"/>
              <a:t>perhatikan</a:t>
            </a:r>
            <a:r>
              <a:rPr lang="en-US" sz="2200" b="1" dirty="0"/>
              <a:t> similar product/process/ machine</a:t>
            </a:r>
          </a:p>
          <a:p>
            <a:pPr marL="1146175" lvl="2" indent="-457200" eaLnBrk="1" hangingPunct="1"/>
            <a:r>
              <a:rPr lang="en-US" sz="2200" b="1" dirty="0"/>
              <a:t>Monitor </a:t>
            </a:r>
            <a:r>
              <a:rPr lang="en-US" sz="2200" b="1" dirty="0" err="1"/>
              <a:t>efektifitas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. </a:t>
            </a:r>
            <a:r>
              <a:rPr lang="en-US" sz="2200" b="1" dirty="0" err="1"/>
              <a:t>Setelah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apakah</a:t>
            </a:r>
            <a:r>
              <a:rPr lang="en-US" sz="2200" b="1" dirty="0"/>
              <a:t> </a:t>
            </a:r>
            <a:r>
              <a:rPr lang="en-US" sz="2200" b="1" dirty="0" err="1"/>
              <a:t>masalah</a:t>
            </a:r>
            <a:r>
              <a:rPr lang="en-US" sz="2200" b="1" dirty="0"/>
              <a:t> </a:t>
            </a:r>
            <a:r>
              <a:rPr lang="en-US" sz="2200" b="1" dirty="0" err="1"/>
              <a:t>masih</a:t>
            </a:r>
            <a:r>
              <a:rPr lang="en-US" sz="2200" b="1" dirty="0"/>
              <a:t> </a:t>
            </a:r>
            <a:r>
              <a:rPr lang="en-US" sz="2200" b="1" dirty="0" err="1"/>
              <a:t>terjadi</a:t>
            </a:r>
            <a:r>
              <a:rPr lang="en-US" sz="2200" b="1" dirty="0"/>
              <a:t> ??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2C983-6EC4-4588-8BF3-A22E82DA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550" y="2971801"/>
            <a:ext cx="27308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Verifikasi</a:t>
            </a:r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78" y="4267200"/>
            <a:ext cx="489589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temuan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4" y="3657601"/>
            <a:ext cx="19175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hasil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9DD17A-9603-417B-84B3-5F4D9828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</p:cSld>
  <p:clrMapOvr>
    <a:masterClrMapping/>
  </p:clrMapOvr>
  <p:transition spd="slow" advClick="0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2724150" y="1752600"/>
            <a:ext cx="6686550" cy="4343400"/>
          </a:xfrm>
          <a:prstGeom prst="rect">
            <a:avLst/>
          </a:prstGeom>
          <a:solidFill>
            <a:schemeClr val="bg1">
              <a:alpha val="71001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26613" y="1844824"/>
            <a:ext cx="6446867" cy="4248150"/>
          </a:xfrm>
        </p:spPr>
        <p:txBody>
          <a:bodyPr>
            <a:normAutofit/>
          </a:bodyPr>
          <a:lstStyle/>
          <a:p>
            <a:pPr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b="1" dirty="0"/>
              <a:t>Kesimpulan </a:t>
            </a:r>
            <a:r>
              <a:rPr lang="en-US" sz="2400" b="1" dirty="0" err="1"/>
              <a:t>hasil</a:t>
            </a:r>
            <a:r>
              <a:rPr lang="en-US" sz="2400" b="1" dirty="0"/>
              <a:t> audit</a:t>
            </a:r>
            <a:r>
              <a:rPr lang="en-US" sz="2400" dirty="0"/>
              <a:t>, </a:t>
            </a:r>
            <a:r>
              <a:rPr lang="en-US" sz="2400" dirty="0" err="1"/>
              <a:t>efektifitas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mencapai</a:t>
            </a:r>
            <a:r>
              <a:rPr lang="en-US" sz="2400" dirty="0"/>
              <a:t> </a:t>
            </a:r>
            <a:r>
              <a:rPr lang="en-US" sz="2400" dirty="0" err="1"/>
              <a:t>rencana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target </a:t>
            </a:r>
            <a:r>
              <a:rPr lang="en-US" sz="2400" dirty="0" err="1"/>
              <a:t>perusahaan</a:t>
            </a:r>
            <a:r>
              <a:rPr lang="en-US" sz="2400" dirty="0"/>
              <a:t>.</a:t>
            </a:r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dirty="0"/>
              <a:t>Proses yang </a:t>
            </a:r>
            <a:r>
              <a:rPr lang="en-US" sz="2400" dirty="0" err="1"/>
              <a:t>terbaik</a:t>
            </a:r>
            <a:endParaRPr lang="en-US" sz="2400" dirty="0"/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dirty="0"/>
              <a:t>Proses yang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perhatian</a:t>
            </a:r>
            <a:r>
              <a:rPr lang="en-US" sz="2400" dirty="0"/>
              <a:t> (area </a:t>
            </a:r>
            <a:r>
              <a:rPr lang="en-US" sz="2400" dirty="0" err="1"/>
              <a:t>terburuk</a:t>
            </a:r>
            <a:r>
              <a:rPr lang="en-US" sz="2400" dirty="0"/>
              <a:t>)</a:t>
            </a:r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dirty="0"/>
              <a:t>Total </a:t>
            </a:r>
            <a:r>
              <a:rPr lang="en-US" sz="2400" dirty="0" err="1"/>
              <a:t>temuan</a:t>
            </a:r>
            <a:r>
              <a:rPr lang="en-US" sz="2400" dirty="0"/>
              <a:t> </a:t>
            </a:r>
          </a:p>
          <a:p>
            <a:pPr>
              <a:buClr>
                <a:srgbClr val="FF0066"/>
              </a:buClr>
              <a:buFont typeface="Wingdings" pitchFamily="2" charset="2"/>
              <a:buChar char="v"/>
            </a:pPr>
            <a:endParaRPr lang="en-US" sz="2400" dirty="0"/>
          </a:p>
          <a:p>
            <a:pPr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b="1" dirty="0" err="1"/>
              <a:t>Peluang</a:t>
            </a:r>
            <a:r>
              <a:rPr lang="en-US" sz="2400" b="1" dirty="0"/>
              <a:t> </a:t>
            </a:r>
            <a:r>
              <a:rPr lang="en-US" sz="2400" b="1" dirty="0" err="1"/>
              <a:t>peningkatan</a:t>
            </a:r>
            <a:r>
              <a:rPr lang="en-US" sz="2400" b="1" dirty="0"/>
              <a:t> </a:t>
            </a:r>
            <a:r>
              <a:rPr lang="en-US" sz="2400" b="1" dirty="0" err="1"/>
              <a:t>efektifitas</a:t>
            </a:r>
            <a:r>
              <a:rPr lang="en-US" sz="2400" b="1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meningkatkan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</a:p>
        </p:txBody>
      </p:sp>
      <p:pic>
        <p:nvPicPr>
          <p:cNvPr id="87045" name="Picture 5" descr="planning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3400" y="4343400"/>
            <a:ext cx="2303463" cy="1749425"/>
          </a:xfrm>
          <a:noFill/>
          <a:ln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1FD02-1FBE-4DC3-90D4-E245A907E3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97</a:t>
            </a:fld>
            <a:endParaRPr lang="id-ID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685800" y="1752600"/>
            <a:ext cx="1944688" cy="434022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742950" y="533400"/>
            <a:ext cx="84216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algn="ctr" defTabSz="873125" eaLnBrk="0" hangingPunct="0"/>
            <a:r>
              <a:rPr kumimoji="1" lang="en-US" sz="2700" b="1">
                <a:latin typeface="Verdana" pitchFamily="34" charset="0"/>
              </a:rPr>
              <a:t>3.MEMBUAT LAPORAN UNTUK  MANAJEMEN</a:t>
            </a:r>
            <a:endParaRPr kumimoji="1" lang="en-US" sz="2700" b="1" i="1">
              <a:latin typeface="Verdana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V="1">
            <a:off x="602300" y="6503271"/>
            <a:ext cx="7165077" cy="587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71274" y="644679"/>
            <a:ext cx="410721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Lead Auditor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247650" y="282158"/>
            <a:ext cx="4540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307578" y="2346488"/>
            <a:ext cx="4465638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Cakupan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 Representative)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Team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kompilasi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laporan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diserahkan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Mutu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990849" y="4094585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5153424" y="2265786"/>
            <a:ext cx="4465638" cy="36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opening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closing meeting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progress status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setiap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timbul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Menilai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mengembangkan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keefektifan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internal audit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berlaku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mengevaluasi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11400" y="1752600"/>
            <a:ext cx="759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09264-4A3B-4565-A2CE-3AB3AFA2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23BF14-522E-4FA8-9881-B2A0EF6E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81662"/>
      </p:ext>
    </p:extLst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3501164" y="18656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84117" y="6503233"/>
            <a:ext cx="7683260" cy="262412"/>
            <a:chOff x="84116" y="6521598"/>
            <a:chExt cx="7683260" cy="204050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172"/>
            <p:cNvSpPr>
              <a:spLocks noChangeArrowheads="1"/>
            </p:cNvSpPr>
            <p:nvPr/>
          </p:nvSpPr>
          <p:spPr bwMode="auto">
            <a:xfrm>
              <a:off x="84116" y="6657560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962401" y="509905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3413456" y="140236"/>
            <a:ext cx="4540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930921" y="4038601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89869" y="2139172"/>
            <a:ext cx="4610100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check list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dijalankan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900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1, ISO 14001, </a:t>
            </a:r>
            <a:r>
              <a:rPr kumimoji="0" lang="en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ISO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45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001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Mengumpulkan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mendokumentasikan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bukti-bukti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obyektif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5118101" y="2198736"/>
            <a:ext cx="4610100" cy="375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didapat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melaporkan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penemuan-penemuan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penanggung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jawab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diaudit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1600200"/>
            <a:ext cx="643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3.bp.blogspot.com/-ABcuwjlkdGw/Vpx07hUpnrI/AAAAAAAACU0/cIkrBd9q67I/s320/New%2BPi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2" y="228405"/>
            <a:ext cx="3302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C83B4-1001-4F8F-9B84-3396D6D1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F3948-7E34-4220-AA1F-1B9F3F2C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14001 Rev 01 - © Copyright Sentral Sistem,  Mei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7337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15238</TotalTime>
  <Words>8035</Words>
  <Application>Microsoft Office PowerPoint</Application>
  <PresentationFormat>A4 Paper (210x297 mm)</PresentationFormat>
  <Paragraphs>1431</Paragraphs>
  <Slides>101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24" baseType="lpstr">
      <vt:lpstr>Arial</vt:lpstr>
      <vt:lpstr>Arial Narrow</vt:lpstr>
      <vt:lpstr>Basic Light ltd</vt:lpstr>
      <vt:lpstr>Bauhaus 93</vt:lpstr>
      <vt:lpstr>Berlin Sans FB</vt:lpstr>
      <vt:lpstr>Berlin Sans FB Demi</vt:lpstr>
      <vt:lpstr>Bookman Old Style</vt:lpstr>
      <vt:lpstr>Brush Script MT</vt:lpstr>
      <vt:lpstr>Calibri</vt:lpstr>
      <vt:lpstr>Calibri Light</vt:lpstr>
      <vt:lpstr>Century Gothic</vt:lpstr>
      <vt:lpstr>Comic Sans MS</vt:lpstr>
      <vt:lpstr>Gill Sans MT Condensed</vt:lpstr>
      <vt:lpstr>Impact</vt:lpstr>
      <vt:lpstr>Lucida Calligraphy</vt:lpstr>
      <vt:lpstr>Monotype Sorts</vt:lpstr>
      <vt:lpstr>Times New Roman</vt:lpstr>
      <vt:lpstr>Trebuchet MS</vt:lpstr>
      <vt:lpstr>Verdana</vt:lpstr>
      <vt:lpstr>Wingdings</vt:lpstr>
      <vt:lpstr>Wingdings 2</vt:lpstr>
      <vt:lpstr>Office Theme</vt:lpstr>
      <vt:lpstr>Clip</vt:lpstr>
      <vt:lpstr>AUDIT</vt:lpstr>
      <vt:lpstr>Penjelasan Training</vt:lpstr>
      <vt:lpstr>Tujuan Quality Audit</vt:lpstr>
      <vt:lpstr>PowerPoint Presentation</vt:lpstr>
      <vt:lpstr>PowerPoint Presentation</vt:lpstr>
      <vt:lpstr>Kriteria Audit</vt:lpstr>
      <vt:lpstr>Kriteria Audit</vt:lpstr>
      <vt:lpstr>PowerPoint Presentation</vt:lpstr>
      <vt:lpstr>Jenis-Jenis Audit berdasarkan auditornya</vt:lpstr>
      <vt:lpstr>Jenis-Jenis Audit berdasarkan auditornya</vt:lpstr>
      <vt:lpstr>PowerPoint Presentation</vt:lpstr>
      <vt:lpstr>PERUBAHAN ISO 19011:2018</vt:lpstr>
      <vt:lpstr>PERUBAHAN ISO 19011:2018</vt:lpstr>
      <vt:lpstr>PowerPoint Presentation</vt:lpstr>
      <vt:lpstr>PowerPoint Presentation</vt:lpstr>
      <vt:lpstr>5.3 Menetapkan dan Mengevaluasi Risiko dan Peluang  dari Program Audit (NEW, ISO 19011:2018)</vt:lpstr>
      <vt:lpstr>6.3.2.1. Pendekatan berdasarkan risiko dalam perencanaan (NEW ISO 19011:2018 !!)</vt:lpstr>
      <vt:lpstr>Jadual Audit </vt:lpstr>
      <vt:lpstr>Jadual Audit (lanjutan)</vt:lpstr>
      <vt:lpstr>Penetapan Jadual Audit </vt:lpstr>
      <vt:lpstr>Workshop 1 : Menyusun Program Audit </vt:lpstr>
      <vt:lpstr>PowerPoint Presentation</vt:lpstr>
      <vt:lpstr>PowerPoint Presentation</vt:lpstr>
      <vt:lpstr>PowerPoint Presentation</vt:lpstr>
      <vt:lpstr>PowerPoint Presentation</vt:lpstr>
      <vt:lpstr>Management System </vt:lpstr>
      <vt:lpstr>PowerPoint Presentation</vt:lpstr>
      <vt:lpstr>PowerPoint Presentation</vt:lpstr>
      <vt:lpstr>PowerPoint Presentation</vt:lpstr>
      <vt:lpstr>PowerPoint Presentation</vt:lpstr>
      <vt:lpstr>PERUBAHAN KONSEP SISTEM MANAJEMEN</vt:lpstr>
      <vt:lpstr>Apakah risiko itu?</vt:lpstr>
      <vt:lpstr>TEKNIK PENGELOLAAN RISIKO  versi Sentral Sistem Consulting </vt:lpstr>
      <vt:lpstr>PowerPoint Presentation</vt:lpstr>
      <vt:lpstr>PowerPoint Presentation</vt:lpstr>
      <vt:lpstr>PowerPoint Presentation</vt:lpstr>
      <vt:lpstr>PowerPoint Presentation</vt:lpstr>
      <vt:lpstr> PERUBAHAN KONSEP SISTEM MANAJEMEN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Fungsi Internal Audit  yang Benar ! </vt:lpstr>
      <vt:lpstr>Workshop 2 : Diskusi kelompok</vt:lpstr>
      <vt:lpstr>Fase-Fase</vt:lpstr>
      <vt:lpstr>Fase I : Perencanaan Audit</vt:lpstr>
      <vt:lpstr>Workshop 3 : Diskusi kelompok</vt:lpstr>
      <vt:lpstr> Pemilihan Audit Team</vt:lpstr>
      <vt:lpstr>KUALIFIKASI AUDITOR </vt:lpstr>
      <vt:lpstr>KUALIFIKASI NON TEKNIS AUDITOR</vt:lpstr>
      <vt:lpstr>Pemeliharaan dan Peningkatan Auditor </vt:lpstr>
      <vt:lpstr> Hubungi organisasi yang akan diaudit </vt:lpstr>
      <vt:lpstr>Pengarahan Untuk Audit Team</vt:lpstr>
      <vt:lpstr>Contoh Pengarahan Untuk Audit Team</vt:lpstr>
      <vt:lpstr>Pembuatan Checklist Audit</vt:lpstr>
      <vt:lpstr>Input dalam pembuatan check list audit </vt:lpstr>
      <vt:lpstr>Diskusi kelompok</vt:lpstr>
      <vt:lpstr>PowerPoint Presentation</vt:lpstr>
      <vt:lpstr>PowerPoint Presentation</vt:lpstr>
      <vt:lpstr> Opening meeting</vt:lpstr>
      <vt:lpstr> Pelaksanaan Audit</vt:lpstr>
      <vt:lpstr> Pelaksanaan Audit</vt:lpstr>
      <vt:lpstr>Siklus Pelaksanaan Audit</vt:lpstr>
      <vt:lpstr>PELAKSANAAN AUDIT </vt:lpstr>
      <vt:lpstr>PowerPoint Presentation</vt:lpstr>
      <vt:lpstr>PowerPoint Presentation</vt:lpstr>
      <vt:lpstr>PowerPoint Presentation</vt:lpstr>
      <vt:lpstr>PowerPoint Presentation</vt:lpstr>
      <vt:lpstr>Teknik-teknik Sampling</vt:lpstr>
      <vt:lpstr>Jika suatu masalah terdeteksi melalui vertical slice, horizontal slice sampling harus digunakan untuk menentukan kedalaman dan keseriusan dari masalah tsb !!</vt:lpstr>
      <vt:lpstr>TEKNIK SAMPLING UNTUK MAMPU MENGGALI KELEMAHAN SISTEM  </vt:lpstr>
      <vt:lpstr> Pelaksanaan Audit</vt:lpstr>
      <vt:lpstr>Teknik-teknik Komunikasi  Saat Wawancara</vt:lpstr>
      <vt:lpstr>Teknik-teknik Komunikasi  Saat Wawancara</vt:lpstr>
      <vt:lpstr>Teknik-teknik Komunikasi  Saat Wawancara</vt:lpstr>
      <vt:lpstr>Jenis-jenis pertanyaan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Membuat Laporan Audit</vt:lpstr>
      <vt:lpstr>Penulisan Temuan </vt:lpstr>
      <vt:lpstr>Workshop : Penulisan Temuan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: Corrective Action </vt:lpstr>
      <vt:lpstr>Summary Tahapan Analisa Masalah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Sentral Sistem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ADMINISTRASI</dc:creator>
  <cp:lastModifiedBy>nasrullah darsah</cp:lastModifiedBy>
  <cp:revision>958</cp:revision>
  <cp:lastPrinted>2017-07-24T06:36:16Z</cp:lastPrinted>
  <dcterms:created xsi:type="dcterms:W3CDTF">2007-02-09T04:27:51Z</dcterms:created>
  <dcterms:modified xsi:type="dcterms:W3CDTF">2019-05-03T07:49:19Z</dcterms:modified>
</cp:coreProperties>
</file>